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78" r:id="rId4"/>
  </p:sldMasterIdLst>
  <p:handoutMasterIdLst>
    <p:handoutMasterId r:id="rId38"/>
  </p:handoutMasterIdLst>
  <p:sldIdLst>
    <p:sldId id="269" r:id="rId5"/>
    <p:sldId id="308" r:id="rId6"/>
    <p:sldId id="274" r:id="rId7"/>
    <p:sldId id="759" r:id="rId8"/>
    <p:sldId id="276" r:id="rId9"/>
    <p:sldId id="277" r:id="rId10"/>
    <p:sldId id="278" r:id="rId11"/>
    <p:sldId id="263" r:id="rId12"/>
    <p:sldId id="279" r:id="rId13"/>
    <p:sldId id="280" r:id="rId14"/>
    <p:sldId id="286" r:id="rId15"/>
    <p:sldId id="287" r:id="rId16"/>
    <p:sldId id="275" r:id="rId17"/>
    <p:sldId id="288" r:id="rId18"/>
    <p:sldId id="289" r:id="rId19"/>
    <p:sldId id="290" r:id="rId20"/>
    <p:sldId id="291" r:id="rId21"/>
    <p:sldId id="292" r:id="rId22"/>
    <p:sldId id="311" r:id="rId23"/>
    <p:sldId id="294" r:id="rId24"/>
    <p:sldId id="295" r:id="rId25"/>
    <p:sldId id="312" r:id="rId26"/>
    <p:sldId id="297" r:id="rId27"/>
    <p:sldId id="299" r:id="rId28"/>
    <p:sldId id="300" r:id="rId29"/>
    <p:sldId id="301" r:id="rId30"/>
    <p:sldId id="303" r:id="rId31"/>
    <p:sldId id="304" r:id="rId32"/>
    <p:sldId id="259" r:id="rId33"/>
    <p:sldId id="261" r:id="rId34"/>
    <p:sldId id="260" r:id="rId35"/>
    <p:sldId id="309" r:id="rId36"/>
    <p:sldId id="310" r:id="rId37"/>
  </p:sldIdLst>
  <p:sldSz cx="18288000" cy="10287000"/>
  <p:notesSz cx="6858000" cy="9144000"/>
  <p:embeddedFontLst>
    <p:embeddedFont>
      <p:font typeface="휴먼옛체" panose="02030504000101010101" pitchFamily="18" charset="-127"/>
      <p:regular r:id="rId39"/>
    </p:embeddedFont>
    <p:embeddedFont>
      <p:font typeface="HY견고딕" panose="02030600000101010101" pitchFamily="18" charset="-127"/>
      <p:regular r:id="rId40"/>
    </p:embeddedFont>
    <p:embeddedFont>
      <p:font typeface="HY헤드라인M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DF6F9"/>
    <a:srgbClr val="F5F8EE"/>
    <a:srgbClr val="FDEDDF"/>
    <a:srgbClr val="EBF6F9"/>
    <a:srgbClr val="F1F5E7"/>
    <a:srgbClr val="FCFCFA"/>
    <a:srgbClr val="FBFAFC"/>
    <a:srgbClr val="FBFEEC"/>
    <a:srgbClr val="FE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579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2B415-FDCE-47AE-B877-7ACD711D29A6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32D2-B8B1-4DD7-A240-140993AEB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3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2:17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1914 1138 24575,'-66'0'0,"1"3"0,-99 17 0,78-9 0,0-4 0,-171-7 0,99-3 0,28 5 0,-144-6 0,243-1 0,1-3 0,0-1 0,0 0 0,1-2 0,0-2 0,-29-17 0,34 19 0,-11-11 0,1 0 0,1-3 0,1-1 0,1-1 0,-48-55 0,71 74 0,-5-6 0,2 0 0,0-1 0,1 0 0,1-1 0,0 0 0,1 0 0,1 0 0,0-1 0,2-1 0,-1 1 0,2-1 0,-4-32 0,3-6 0,4 1 0,9-105 0,-7 151 0,0 1 0,0-1 0,2 0 0,0 0 0,-1 1 0,2-1 0,-1 2 0,1-2 0,1 1 0,-1 1 0,1-1 0,1 0 0,-1 1 0,2 1 0,-1-1 0,14-10 0,6-2 0,0 1 0,2 2 0,41-20 0,17-9 0,-66 35 0,2 0 0,-1 0 0,1 2 0,1 1 0,-1 0 0,1 2 0,39-4 0,167 2 0,-216 7 0,80 0 0,178 25 0,-210-18 0,0-2 0,93-5 0,47 4 0,-187-3 0,-1 1 0,1 1 0,-1 1 0,1-1 0,-2 2 0,2 0 0,-2 1 0,17 10 0,6 7 0,45 39 0,12 8 0,-70-57 0,-3 1 0,0 0 0,0 2 0,24 25 0,-38-35 0,1 2 0,0 0 0,-2 0 0,1 0 0,-1 0 0,1 1 0,-2 0 0,0-1 0,0 1 0,0 0 0,-2 1 0,1-1 0,-1 0 0,1 14 0,-1 28 0,-2 1 0,-3-2 0,-9 52 0,9-83 0,0 0 0,-2 0 0,-1-1 0,1 0 0,-2 0 0,-1-1 0,0 0 0,-2 0 0,0-2 0,-1 1 0,-14 16 0,-108 123-1365,116-131-5461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43:44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2936 850 24575,'-14'14'0,"-2"1"0,0-3 0,-1 0 0,0 1 0,-1-3 0,0 1 0,-1-2 0,1-1 0,-2 0 0,-30 8 0,12-9 0,-2 0 0,0-2 0,1-2 0,-61-4 0,81 2 0,0 1 0,1 1 0,-2 0 0,2 1 0,-1 1 0,-28 13 0,26-10 0,-1-1 0,0-1 0,-1 0 0,-27 2 0,-365-5 0,206-6 0,107 6 0,54-1 0,-1 0 0,1-4 0,-66-10 0,-103-52 0,61 14 0,122 37 0,-1 1 0,-1 1 0,0 2 0,0 2 0,-41-4 0,-166-14 0,181 16 0,53 9 0,0-2 0,0 0 0,1 0 0,-1 0 0,0-1 0,1 0 0,0 0 0,0-2 0,0 1 0,0-1 0,1 1 0,0-2 0,-11-9 0,13 10 0,0-2 0,0 1 0,1 0 0,0-1 0,0-1 0,0 1 0,1-1 0,1 2 0,0-2 0,-1 0 0,1 0 0,1 0 0,0 0 0,0 0 0,1-10 0,0 0 0,-1 0 0,-2 0 0,1 0 0,-1 2 0,-1-2 0,0 1 0,-2-1 0,-14-28 0,17 38 0,-2 1 0,2-1 0,-1 0 0,2 0 0,0 0 0,0-1 0,0 2 0,0-1 0,2-1 0,-1 1 0,1 0 0,0-1 0,0 1 0,1-1 0,0 1 0,5-13 0,-3 11 0,2 0 0,0-1 0,0 1 0,1 1 0,0 0 0,1 0 0,0 0 0,0 1 0,0 1 0,1-1 0,1 1 0,12-9 0,29-16 0,2 1 0,1 4 0,81-30 0,-77 32 0,-36 17 0,1 1 0,-1 2 0,1-1 0,0 3 0,44-4 0,119 9 0,-70 3 0,1700-5 0,-1792 2 0,-1 1 0,0 2 0,0-1 0,0 3 0,-1 0 0,-1 1 0,2 1 0,-2 0 0,24 17 0,20 6 0,-48-24 0,-2 0 0,2 1 0,-2 1 0,0 0 0,0 0 0,-2 2 0,0 0 0,1 0 0,-2 1 0,-1 0 0,1 1 0,-2 0 0,0 1 0,-1 1 0,0-2 0,-1 2 0,0 1 0,-2-1 0,0 1 0,-1 0 0,0-1 0,-2 1 0,0 0 0,-1 26 0,-1-8 0,-5 224 0,4-249 0,-2 1 0,1-1 0,0 0 0,-2 1 0,1 0 0,0-1 0,-2-1 0,1 1 0,-2-1 0,0 1 0,1-1 0,-2-1 0,-12 14 0,-5 1 0,1-2 0,-3-1 0,-33 20 0,44-29 0,8-5-114,-1-2 1,1 2-1,0 1 0,2-2 0,-1 2 1,1 0-1,-1 1 0,0-2 0,2 2 1,-1-1-1,-4 12 0,-14 42-6712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3:3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6:02.0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1108 1284 24575,'-7'-2'0,"-1"1"0,1 0 0,0-1 0,0 1 0,-1-1 0,1-2 0,1 2 0,-1-1 0,0-1 0,-10-8 0,8 6 0,0 2 0,0-2 0,-1 2 0,-18-7 0,-37-4 0,0 3 0,-1 2 0,0 5 0,-68 0 0,81 6 0,18 2 0,-57-8 0,81 4 0,0 0 0,0-1 0,0-2 0,0 1 0,1-1 0,-1 0 0,0-1 0,1 0 0,-11-8 0,-15-10 0,1-3 0,-61-60 0,86 76 0,1 1 0,1-2 0,1 1 0,-1-1 0,1-1 0,0 0 0,0 1 0,2-2 0,0 1 0,1-1 0,-1 0 0,2 0 0,-3-24 0,4 12 0,2-1 0,0 0 0,1 1 0,3-1 0,5-29 0,-6 42 0,1-2 0,1 2 0,1 0 0,0 0 0,0 0 0,2 0 0,0 2 0,0-2 0,1 2 0,15-17 0,20-18 0,2 3 0,3 1 0,0 3 0,81-49 0,-91 67 0,1 2 0,2 2 0,0 0 0,0 4 0,83-17 0,-110 27 0,77-16 0,2 4 0,141-5 0,-185 18 0,77-14 0,-82 9 0,0 2 0,76 0 0,-65 8 0,-1 4 0,0 1 0,0 3 0,95 32 0,-139-37 0,1-1 0,-1 1 0,0 1 0,-1-1 0,0 1 0,0 1 0,-1 1 0,0-1 0,0 1 0,-1 1 0,0-1 0,11 19 0,4 10 0,-3 1 0,19 54 0,-4-11 0,-25-57 0,-1 1 0,-1-1 0,-1 0 0,-1 2 0,-2-1 0,0 1 0,-2 0 0,-1-1 0,-1 1 0,-2 0 0,-1 0 0,0-1 0,-3 1 0,1-1 0,-2 0 0,-2 0 0,0-2 0,-1 1 0,-1 0 0,-24 35 0,24-42 0,-1-2 0,0 1 0,-2 0 0,0-1 0,-1-1 0,1-1 0,-2 0 0,-1-1 0,0 0 0,0-2 0,-1-1 0,-1 0 0,-35 15 0,-9 0 0,27-11 0,-75 22 0,98-32 0,1-2 0,-2-1 0,2 0 0,-1 0 0,0-1 0,1-1 0,-2 0 0,2 0 0,0-1 0,-15-5 0,-93-42 9,96 37-206,-1 1 1,0 1 0,-1 1 0,0 1-1,-1 1 1,-44-4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6:24.7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2754 406 24575,'1'29'0,"-1"2"0,-1-2 0,-1 0 0,-3 1 0,1-2 0,-3 1 0,-13 37 0,11-45 0,0-2 0,-1 1 0,-3-1 0,2-1 0,-3 0 0,1-1 0,-2 0 0,0 0 0,-1-3 0,0 1 0,-2 0 0,1-3 0,-35 21 0,-277 161 0,316-187 0,0 1 0,1-3 0,-2 1 0,1 0 0,-1-2 0,-1 0 0,2-1 0,-25 3 0,-5-3 0,-66-4 0,82-1 0,1 0 0,-1 1 0,0 2 0,1 3 0,-1-1 0,1 2 0,-27 7 0,13 2 0,-2-3 0,1-1 0,-1-2 0,-1-1 0,0-4 0,-79-1 0,-27-2 0,-103-3 0,234 1 0,1-1 0,1 0 0,-2-2 0,1 1 0,1-2 0,-27-12 0,-83-56 0,-4-4 0,97 60 0,3-1 0,-1-2 0,2 0 0,1-3 0,1-1 0,1-1 0,1-1 0,2-1 0,0 0 0,-31-56 0,37 59 0,3 0 0,0-1 0,2 0 0,-1-1 0,3 0 0,1-1 0,1 0 0,2 0 0,0-1 0,2 1 0,-1-39 0,5 48 0,0-1 0,2 1 0,1-1 0,-1 0 0,11-32 0,-10 43 0,0 1 0,1-1 0,0 1 0,0 0 0,1 1 0,0-1 0,0 2 0,1-2 0,0 1 0,0 1 0,1 0 0,-1 0 0,1 0 0,0 1 0,9-4 0,16-8 0,1 1 0,1 3 0,-1 0 0,2 2 0,0 1 0,1 2 0,-1 2 0,1 1 0,1 1 0,59 3 0,128 0 0,167 6 0,-257 13 0,-89-11 0,79 6 0,128-17 0,171 7 0,-347 6 0,144 36 0,-169-33 0,-36-9-105,-1 2 0,-1-1 0,1 2 0,-1 1 0,-1 0 0,1-1 0,-1 2 0,1 0 0,-2 1 0,0 0 0,-1 1 0,18 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3:1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2523 813 24575,'-726'0'0,"669"3"0,-76 12 0,75-6 0,-70 2 0,-874-13 0,982 1 0,1-1 0,-1-1 0,1-1 0,0 0 0,0-2 0,0 1 0,1-2 0,0-1 0,0-1 0,1 0 0,0-1 0,0 0 0,1-3 0,0 2 0,2-2 0,-1-1 0,2 1 0,-1-2 0,2-1 0,1 0 0,-1 1 0,2-2 0,0 0 0,-14-34 0,22 41 0,-1-1 0,1 1 0,0 0 0,0-2 0,2 2 0,-1-1 0,1 1 0,1-1 0,0 1 0,0-2 0,2 2 0,-1-1 0,0 1 0,2 0 0,0 0 0,-1-1 0,3 2 0,-1-1 0,0 1 0,1 0 0,11-12 0,2-3 0,1 2 0,1 0 0,1 2 0,1 1 0,1 1 0,39-24 0,-34 28 0,1 1 0,-1 2 0,1 1 0,1 1 0,0 2 0,38-5 0,15-4 0,-39 8 0,1 3 0,68-1 0,-66 6 0,-1-3 0,57-11 0,-12 1 0,0 4 0,2 3 0,122 11 0,-46-3 0,27-3 0,224 3 0,-306 9 0,178 41 0,-91-14 0,-159-31 0,0 0 0,-1 3 0,1 1 0,-1 3 0,61 27 0,-97-37 0,0 0 0,-1 1 0,0 0 0,0 0 0,0 0 0,-1 1 0,1 0 0,-2-1 0,2 1 0,-2 1 0,0-1 0,1 0 0,-2 1 0,0-1 0,1 1 0,-2 0 0,1 0 0,-1 1 0,0-2 0,-1 1 0,0 1 0,0 7 0,0 9 0,-1 1 0,-2 1 0,-1-1 0,0-2 0,-10 29 0,10-38 6,-2-2 0,1 1-1,-2 0 1,0-1 0,0 1 0,-2-1-1,1-1 1,-1 0 0,-1 0 0,1-1-1,-2 0 1,1-1 0,-1 0 0,-1-1-1,-20 12 1,-13 2-206,-2 0-1,-1-3 0,-50 14 1,51-18-455,2 0-6171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3:22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3885 1139 24575,'-819'0'0,"757"2"0,-79 15 0,-43 2 0,-739-17 0,447-5 0,360 5 0,-130-5 0,226-1 0,-2 0 0,2-1 0,0-2 0,0 1 0,1-2 0,-21-11 0,-67-24 0,-285-45 0,379 86 0,0-3 0,-1 1 0,2-1 0,0 0 0,-1-1 0,1-1 0,1 1 0,-2-2 0,3 0 0,-1-1 0,1 0 0,0 0 0,1-1 0,-2 0 0,4-2 0,-13-15 0,13 16 0,0-1 0,0 1 0,0-2 0,2 0 0,0 0 0,1 0 0,0-1 0,1 1 0,0-1 0,0 1 0,2-1 0,0 1 0,1-2 0,0 2 0,1-1 0,3-14 0,0 8 0,1 1 0,1 0 0,0-1 0,2 1 0,0 1 0,1 0 0,1 0 0,0 1 0,2 1 0,0 0 0,1 0 0,-1 1 0,3 1 0,0-1 0,-1 3 0,3-1 0,-1 1 0,1 1 0,29-14 0,25-10 0,-41 19 0,2 1 0,0 1 0,1 1 0,1 3 0,66-15 0,497-52 0,-361 55 0,348 8 0,-430 15 0,113-20 0,-6 0 0,-173 18 0,187 6 0,-246-2 0,-2 3 0,1 0 0,-2 2 0,1 1 0,47 24 0,-38-16 0,0-3 0,54 14 0,219 30 0,-298-56 0,1 1 0,-2 1 0,1-1 0,-1 2 0,0 0 0,0 0 0,1 0 0,-2 2 0,0 0 0,0 0 0,0-1 0,11 15 0,-11-10 0,0 1 0,0 1 0,-1-1 0,-2 2 0,1-1 0,0 1 0,-3-1 0,2 2 0,2 13 0,67 335 0,-68-302 0,-4 1 0,-7 114 0,3-164-68,0-2 0,-2 1-1,1-1 1,0 1 0,-1 0 0,-1-1-1,0 0 1,-1 0 0,1 0 0,-2-1-1,0 1 1,0-1 0,-1 0 0,0-1-1,0 0 1,0 0 0,-1 0-1,-1-2 1,-12 10 0,-6-3-6758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7:17.7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3933 1176 24575,'0'-4'0,"-1"1"0,1 1 0,-1-2 0,1 1 0,-1 0 0,-1-1 0,1 2 0,0-1 0,-1 0 0,1 0 0,-1 1 0,0-2 0,0 2 0,0 0 0,1 0 0,-1-1 0,-2 1 0,2 0 0,0 0 0,-1-1 0,0 2 0,1-1 0,-2 1 0,2-1 0,-1 0 0,1 1 0,-2 0 0,1 1 0,-1-1 0,1 0 0,-5 0 0,-13-3 0,-2 2 0,2 1 0,-38 2 0,36-1 0,-3 2 0,0 2 0,1 0 0,-1 2 0,2 1 0,-1 1 0,1 1 0,0 0 0,-26 16 0,46-23 0,-26 9 0,-1-1 0,0-2 0,0 0 0,-61 5 0,6-2 0,-5 1 0,-1-6 0,-148-8 0,78-1 0,-1930 3 0,2050 0 0,2-2 0,-2-3 0,-56-13 0,79 14 0,0-2 0,0 0 0,1-2 0,0 1 0,0-1 0,0-1 0,1-1 0,0-2 0,-18-15 0,28 21 0,2-1 0,-1 0 0,0 0 0,1-1 0,0 1 0,1-1 0,-1 0 0,2-1 0,0 1 0,-1-1 0,2 0 0,0 0 0,-1 1 0,2-1 0,0-1 0,0 1 0,1 0 0,0 0 0,1-11 0,5-20 0,1 2 0,0 0 0,18-49 0,1-2 0,-18 52 0,2 1 0,1 1 0,2-1 0,31-56 0,-38 79 0,3 0 0,-1 1 0,1-1 0,1 2 0,-1 0 0,3 0 0,-1 1 0,0-1 0,0 2 0,2 0 0,-1 2 0,2-1 0,-1 1 0,20-8 0,0 4 0,0 1 0,1 2 0,55-5 0,-14 1 0,0-2 0,140-47 0,-179 47 0,1 3 0,-1 1 0,3 2 0,-2 1 0,49-2 0,-14 3 0,111-25 0,-120 18 0,1 2 0,96-3 0,2031 17 0,-2176-3 0,-2 2 0,1 0 0,0 0 0,0 1 0,-1 1 0,0 0 0,0 1 0,1 0 0,-2 2 0,0-1 0,21 15 0,-5 1 0,0 0 0,0 3 0,31 36 0,-50-50 0,0 1 0,0 1 0,-1-1 0,-1 1 0,-1 1 0,0-1 0,0 1 0,-2 1 0,1-1 0,-2 0 0,0 0 0,2 20 0,-2 22 0,-4 110 0,-2-74 0,4 24 0,-3 103 0,2-213 0,-2 1 0,2-2 0,-1 1 0,0-1 0,0 2 0,-1-1 0,1-1 0,-2 1 0,1 0 0,-1-2 0,1 2 0,-2-1 0,1 0 0,-1-1 0,1 1 0,-1-1 0,-1 1 0,2-1 0,-2 0 0,0 0 0,0 0 0,1-1 0,-2 0 0,1 0 0,0 0 0,-1-1 0,1 1 0,-8 0 0,-10 1 0,-1 1 0,-1-2 0,0-2 0,2 1 0,-39-6 0,54 4 0,-19 1 0,-1 0 0,1 3 0,0 0 0,0 2 0,-39 13 0,26-8 0,-64 11 0,-272 10 0,280-25 0,26 1 0,-132 36 0,51-10 0,102-24 0,-41 8 0,0-4 0,-147 5 0,-1217-21 0,1435 2 0,0 0 0,-1-2 0,1 0 0,-22-6 0,33 7 0,1-2 0,0 0 0,1 1 0,-1-2 0,0 1 0,0-1 0,2 0 0,-1 0 0,0-1 0,1 1 0,-1-2 0,1 0 0,0 1 0,-4-6 0,-12-19 0,9 12 0,0 1 0,0 1 0,-2-1 0,0 1 0,-1 1 0,-1 1 0,-30-22 0,-50-33 0,65 44 0,-65-37 0,95 61 2,0 0 0,0 1 0,0-1 0,0 1 0,0-1 0,-1 1 0,1 0 0,0-1 0,0 1 0,0 0 1,0 0-1,0 0 0,0 0 0,-2-1 0,2 2 0,0-1 0,0 0 0,0 0 0,0 0 0,0 0 0,-1 1 0,1-1 0,0 0 0,0 1 0,0-1 0,0 1 0,0 0 0,0-1 0,-1 1 0,1 1 0,0-2 0,0 1 0,1 0 0,-1 0 0,0 0 0,1-1 0,-1 1 0,0 0 0,1 0 0,-2 1 0,2-1 0,0 0 0,-1 0 0,1 1 0,0-1 0,-1 2 0,-1 7-177,0 1 0,1-1 0,-1 1 0,1 14 0,1-17-410,0 29-6241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7:20.6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24575,'8'2'0,"-1"1"0,1-1 0,-2 1 0,1 1 0,1-1 0,-1 0 0,-2 2 0,2-1 0,0 1 0,6 7 0,3-1 0,-2-2 0,-1 0 0,-1 2 0,1-1 0,-1 1 0,-1 0 0,1 0 0,-2 2 0,-1 0 0,1 1 0,-2-1 0,1 1 0,-2 0 0,-1 1 0,7 18 0,-2 14 0,-1 1 0,-3 1 0,-3-1 0,0 89 0,-4-120 0,-1 0 0,-1-1 0,0 1 0,-1 0 0,-1-2 0,-6 22 0,6-28 0,-1 2 0,1-2 0,-2 0 0,1-2 0,-1 2 0,-1-1 0,0 0 0,1 0 0,-2-1 0,1 0 0,-13 8 0,9-8 0,-25 19 0,36-26 0,-2 1 0,1-1 0,1 1 0,-1-1 0,1 1 0,-1 0 0,1-1 0,-1 2 0,1-1 0,-1-1 0,1 1 0,-1 0 0,1 0 0,0-1 0,-1 1 0,1 0 0,0 0 0,0 1 0,0-1 0,0-1 0,0 1 0,0 0 0,0 0 0,0 0 0,0 0 0,0-1 0,0 1 0,0 1 0,1-1 0,-1 0 0,0-1 0,0 1 0,1 0 0,-1 0 0,1-1 0,0 2 0,31 23-1365,13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38:35.7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3081 1033 24575,'-47'-1'0,"-1"2"0,1 1 0,-1 3 0,1 1 0,-80 24 0,-76 25 0,-235 12 0,345-56 0,-44-2 0,-172-9 0,120-2 0,-866 2 0,1046 0 0,0 1 0,0-1 0,0-1 0,0 1 0,0-1 0,0-1 0,0 1 0,0-2 0,0 0 0,0 0 0,1-1 0,0 1 0,-1-2 0,1 1 0,0-1 0,1 0 0,-1-1 0,2 1 0,-1-1 0,0-1 0,2 0 0,-2 1 0,-4-11 0,-2 2 0,3-1 0,0 0 0,1-1 0,0 0 0,1 0 0,1-1 0,1 0 0,0 0 0,1 0 0,1-1 0,1 0 0,0 0 0,1-26 0,2 10 0,1 1 0,3 0 0,6-36 0,-7 55 0,2-2 0,0 1 0,1 0 0,-1 1 0,3-1 0,0 1 0,0 1 0,12-17 0,-2 8 0,1-3 0,1 2 0,25-27 0,-38 45 0,1 0 0,-1-1 0,2 2 0,-1-1 0,1 2 0,-1-2 0,1 3 0,0-2 0,1 2 0,-1-1 0,11 0 0,276-38 0,-242 33 0,0-2 0,-1-3 0,0-1 0,100-45 0,-36 13 0,-65 31 0,-1 1 0,65-6 0,-3-1 0,106-32 0,-150 46 0,-1 2 0,124 9 0,-66 1 0,-75-4 0,173 7 0,-184-4 0,-2 3 0,1 0 0,62 22 0,-66-17 0,-1 1 0,0 1 0,-2 2 0,0 2 0,-1 0 0,52 39 0,-36-19 0,-27-22 0,-1 1 0,0 0 0,0 1 0,-2 1 0,0 1 0,0 2 0,12 20 0,-20-24 0,0 0 0,-1 0 0,-1 1 0,-1 0 0,-1 1 0,0-1 0,4 38 0,-7-12 0,-1 0 0,-5 61 0,-1-74-227,-1 0-1,0-1 1,-2 0-1,-1 1 1,-15 29-1,4-17-6598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13:43:28.4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2499 868 24575,'-44'3'0,"0"1"0,0 3 0,-82 22 0,30-5 0,47-12 0,-77 34 0,-32 8 0,56-19 0,79-26 0,0-1 0,-1 0 0,1-1 0,-2-2 0,-25 2 0,-306-5 0,164-5 0,145 0 0,1-2 0,-1-2 0,-56-15 0,56 11 0,-1 0 0,-92-4 0,69 11 0,1-2 0,-132-32 0,192 36 0,0 0 0,0-1 0,0-1 0,0 0 0,-1-1 0,2 1 0,-1-2 0,1 0 0,0 1 0,1-2 0,-1 0 0,2 1 0,-9-10 0,12 9 0,0 1 0,1 0 0,-2 0 0,3-1 0,-2 1 0,2-1 0,0-1 0,0 1 0,-1 0 0,2 0 0,0 0 0,0-1 0,1 1 0,0-1 0,0 2 0,1-2 0,-1 1 0,1-1 0,4-9 0,-2 3 0,2-1 0,0 0 0,1 2 0,0-1 0,1 1 0,0 0 0,18-23 0,2 4 0,45-42 0,-8 9 0,15-30 0,-51 59 0,36-36 0,-52 59 0,2 2 0,-1 0 0,1 1 0,1 0 0,-1 1 0,26-10 0,12-2 0,90-20 0,-42 14 0,-58 15 0,0 3 0,0 2 0,72-4 0,130 13 0,-90 1 0,34-8 0,304-45 0,-474 46 0,0 2 0,0 1 0,0 1 0,-1 0 0,35 5 0,-40-3 0,-2 1 0,1 1 0,0 0 0,-1-1 0,1 3 0,-1-1 0,0 1 0,-1 0 0,1 1 0,10 10 0,12 10 0,0-2 0,-1 4 0,38 44 0,-63-65 0,0 1 0,-1 0 0,0 1 0,-1-1 0,1 1 0,-2-1 0,1 1 0,-2 0 0,0 0 0,0 1 0,1 11 0,-2 17 0,-4 65 0,0-56 0,3-32 0,-1 0 0,-1-1 0,-1 0 0,0 1 0,0-2 0,-2 1 0,1 0 0,-2-1 0,-1 0 0,1 0 0,-2 0 0,0-2 0,-1 2 0,0-2 0,-14 14 0,19-22-124,-1 1 0,2-2 0,0 2 0,-1-1 0,1 2 0,-1-2-1,1 2 1,1-1 0,0 0 0,-3 6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87100" y="4978400"/>
            <a:ext cx="3276600" cy="327660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720000">
            <a:off x="13766800" y="8140700"/>
            <a:ext cx="3429000" cy="34290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42900" y="1828800"/>
            <a:ext cx="723900" cy="316230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09300" y="8255000"/>
            <a:ext cx="1168400" cy="11684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-1860000">
            <a:off x="13652500" y="3225800"/>
            <a:ext cx="3848100" cy="16256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 userDrawn="1"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2712336" y="701675"/>
            <a:ext cx="2381250" cy="2381250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469027" y="8572500"/>
            <a:ext cx="78614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300" b="0" kern="12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국립경국대학교 취업진로본부</a:t>
            </a:r>
            <a:endParaRPr lang="en-US" altLang="ko-KR" sz="3300" b="0" kern="1200" spc="-100" dirty="0">
              <a:solidFill>
                <a:schemeClr val="tx1">
                  <a:lumMod val="95000"/>
                  <a:lumOff val="5000"/>
                </a:schemeClr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r>
              <a:rPr lang="en-US" altLang="ko-KR" sz="3300" b="0" kern="1200" spc="-1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National University of </a:t>
            </a:r>
            <a:r>
              <a:rPr lang="en-US" altLang="ko-KR" sz="3300" b="0" kern="1200" spc="-100" dirty="0" err="1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  <a:cs typeface="+mn-cs"/>
              </a:rPr>
              <a:t>Gyeongsangbukdo</a:t>
            </a:r>
            <a:endParaRPr lang="en-US" altLang="ko-KR" sz="3300" b="0" kern="1200" spc="-100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01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34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5" y="6610350"/>
            <a:ext cx="15544800" cy="20431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5" y="4360863"/>
            <a:ext cx="15544800" cy="22494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0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153400" cy="6789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400300"/>
            <a:ext cx="8153400" cy="6789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1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303463"/>
            <a:ext cx="8080375" cy="958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5" cy="592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0" y="2303463"/>
            <a:ext cx="8083550" cy="958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0" y="3262313"/>
            <a:ext cx="8083550" cy="592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8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80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7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09575"/>
            <a:ext cx="6016625" cy="174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409575"/>
            <a:ext cx="10223500" cy="878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2152650"/>
            <a:ext cx="6016625" cy="70373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6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8600" y="9149219"/>
            <a:ext cx="3276600" cy="32766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0526" y="8310194"/>
            <a:ext cx="2870200" cy="290390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77299" y="6379180"/>
            <a:ext cx="2485115" cy="2514299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740000">
            <a:off x="685898" y="4933559"/>
            <a:ext cx="3059322" cy="13168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5" y="7200900"/>
            <a:ext cx="10972800" cy="850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5" y="919163"/>
            <a:ext cx="10972800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5" y="8051800"/>
            <a:ext cx="10972800" cy="1206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8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412750"/>
            <a:ext cx="4114800" cy="87772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412750"/>
            <a:ext cx="12192000" cy="87772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48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850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3373" y="185308"/>
            <a:ext cx="13321248" cy="623248"/>
          </a:xfrm>
        </p:spPr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347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3373" y="185308"/>
            <a:ext cx="13321248" cy="623248"/>
          </a:xfrm>
        </p:spPr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401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3373" y="185308"/>
            <a:ext cx="13321248" cy="623248"/>
          </a:xfrm>
        </p:spPr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696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932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17">
            <a:extLst>
              <a:ext uri="{FF2B5EF4-FFF2-40B4-BE49-F238E27FC236}">
                <a16:creationId xmlns:a16="http://schemas.microsoft.com/office/drawing/2014/main" id="{58ECB7EA-9F62-4E4C-BA36-061C1F5119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2"/>
          <a:stretch/>
        </p:blipFill>
        <p:spPr bwMode="auto">
          <a:xfrm>
            <a:off x="4077812" y="0"/>
            <a:ext cx="14193601" cy="1029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reeform 8"/>
          <p:cNvSpPr>
            <a:spLocks/>
          </p:cNvSpPr>
          <p:nvPr userDrawn="1"/>
        </p:nvSpPr>
        <p:spPr bwMode="auto">
          <a:xfrm>
            <a:off x="0" y="2305658"/>
            <a:ext cx="14477704" cy="8006279"/>
          </a:xfrm>
          <a:custGeom>
            <a:avLst/>
            <a:gdLst>
              <a:gd name="T0" fmla="*/ 0 w 8944"/>
              <a:gd name="T1" fmla="*/ 4712 h 4712"/>
              <a:gd name="T2" fmla="*/ 3662 w 8944"/>
              <a:gd name="T3" fmla="*/ 4712 h 4712"/>
              <a:gd name="T4" fmla="*/ 8944 w 8944"/>
              <a:gd name="T5" fmla="*/ 0 h 4712"/>
              <a:gd name="T6" fmla="*/ 0 w 8944"/>
              <a:gd name="T7" fmla="*/ 0 h 4712"/>
              <a:gd name="T8" fmla="*/ 0 w 8944"/>
              <a:gd name="T9" fmla="*/ 4712 h 4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44" h="4712">
                <a:moveTo>
                  <a:pt x="0" y="4712"/>
                </a:moveTo>
                <a:lnTo>
                  <a:pt x="3662" y="4712"/>
                </a:lnTo>
                <a:lnTo>
                  <a:pt x="8944" y="0"/>
                </a:lnTo>
                <a:lnTo>
                  <a:pt x="0" y="0"/>
                </a:lnTo>
                <a:lnTo>
                  <a:pt x="0" y="4712"/>
                </a:ln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/>
          </a:p>
        </p:txBody>
      </p:sp>
      <p:sp>
        <p:nvSpPr>
          <p:cNvPr id="15" name="Freeform 9"/>
          <p:cNvSpPr>
            <a:spLocks/>
          </p:cNvSpPr>
          <p:nvPr userDrawn="1"/>
        </p:nvSpPr>
        <p:spPr bwMode="auto">
          <a:xfrm>
            <a:off x="5" y="2"/>
            <a:ext cx="14942586" cy="10305186"/>
          </a:xfrm>
          <a:custGeom>
            <a:avLst/>
            <a:gdLst>
              <a:gd name="T0" fmla="*/ 0 w 11242"/>
              <a:gd name="T1" fmla="*/ 0 h 7384"/>
              <a:gd name="T2" fmla="*/ 0 w 11242"/>
              <a:gd name="T3" fmla="*/ 7384 h 7384"/>
              <a:gd name="T4" fmla="*/ 2998 w 11242"/>
              <a:gd name="T5" fmla="*/ 7384 h 7384"/>
              <a:gd name="T6" fmla="*/ 11242 w 11242"/>
              <a:gd name="T7" fmla="*/ 0 h 7384"/>
              <a:gd name="T8" fmla="*/ 0 w 11242"/>
              <a:gd name="T9" fmla="*/ 0 h 7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42" h="7384">
                <a:moveTo>
                  <a:pt x="0" y="0"/>
                </a:moveTo>
                <a:lnTo>
                  <a:pt x="0" y="7384"/>
                </a:lnTo>
                <a:lnTo>
                  <a:pt x="2998" y="7384"/>
                </a:lnTo>
                <a:lnTo>
                  <a:pt x="11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DFF">
              <a:alpha val="87000"/>
            </a:srgb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/>
          </a:p>
        </p:txBody>
      </p:sp>
      <p:sp>
        <p:nvSpPr>
          <p:cNvPr id="16" name="Freeform 10"/>
          <p:cNvSpPr>
            <a:spLocks/>
          </p:cNvSpPr>
          <p:nvPr userDrawn="1"/>
        </p:nvSpPr>
        <p:spPr bwMode="auto">
          <a:xfrm>
            <a:off x="927" y="4864"/>
            <a:ext cx="5445742" cy="5133029"/>
          </a:xfrm>
          <a:custGeom>
            <a:avLst/>
            <a:gdLst>
              <a:gd name="T0" fmla="*/ 0 w 4348"/>
              <a:gd name="T1" fmla="*/ 0 h 3916"/>
              <a:gd name="T2" fmla="*/ 0 w 4348"/>
              <a:gd name="T3" fmla="*/ 3916 h 3916"/>
              <a:gd name="T4" fmla="*/ 4348 w 4348"/>
              <a:gd name="T5" fmla="*/ 0 h 3916"/>
              <a:gd name="T6" fmla="*/ 0 w 4348"/>
              <a:gd name="T7" fmla="*/ 0 h 3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48" h="3916">
                <a:moveTo>
                  <a:pt x="0" y="0"/>
                </a:moveTo>
                <a:lnTo>
                  <a:pt x="0" y="3916"/>
                </a:lnTo>
                <a:lnTo>
                  <a:pt x="43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85FB1">
              <a:alpha val="56000"/>
            </a:srgb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 dirty="0"/>
          </a:p>
        </p:txBody>
      </p:sp>
      <p:sp>
        <p:nvSpPr>
          <p:cNvPr id="17" name="Freeform 11"/>
          <p:cNvSpPr>
            <a:spLocks/>
          </p:cNvSpPr>
          <p:nvPr userDrawn="1"/>
        </p:nvSpPr>
        <p:spPr bwMode="auto">
          <a:xfrm>
            <a:off x="15100250" y="7362698"/>
            <a:ext cx="3187751" cy="2946029"/>
          </a:xfrm>
          <a:custGeom>
            <a:avLst/>
            <a:gdLst>
              <a:gd name="T0" fmla="*/ 0 w 3630"/>
              <a:gd name="T1" fmla="*/ 3226 h 3226"/>
              <a:gd name="T2" fmla="*/ 3630 w 3630"/>
              <a:gd name="T3" fmla="*/ 3226 h 3226"/>
              <a:gd name="T4" fmla="*/ 3630 w 3630"/>
              <a:gd name="T5" fmla="*/ 0 h 3226"/>
              <a:gd name="T6" fmla="*/ 0 w 3630"/>
              <a:gd name="T7" fmla="*/ 3226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0" h="3226">
                <a:moveTo>
                  <a:pt x="0" y="3226"/>
                </a:moveTo>
                <a:lnTo>
                  <a:pt x="3630" y="3226"/>
                </a:lnTo>
                <a:lnTo>
                  <a:pt x="3630" y="0"/>
                </a:lnTo>
                <a:lnTo>
                  <a:pt x="0" y="3226"/>
                </a:lnTo>
                <a:close/>
              </a:path>
            </a:pathLst>
          </a:custGeom>
          <a:solidFill>
            <a:srgbClr val="27C9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68" tIns="29784" rIns="59568" bIns="29784" numCol="1" anchor="t" anchorCtr="0" compatLnSpc="1">
            <a:prstTxWarp prst="textNoShape">
              <a:avLst/>
            </a:prstTxWarp>
          </a:bodyPr>
          <a:lstStyle/>
          <a:p>
            <a:endParaRPr lang="ko-KR" altLang="en-US" sz="1173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890" y="3"/>
            <a:ext cx="3786835" cy="1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1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>
            <a:spLocks/>
          </p:cNvSpPr>
          <p:nvPr userDrawn="1"/>
        </p:nvSpPr>
        <p:spPr bwMode="auto">
          <a:xfrm>
            <a:off x="0" y="2280722"/>
            <a:ext cx="14477704" cy="7999524"/>
          </a:xfrm>
          <a:custGeom>
            <a:avLst/>
            <a:gdLst>
              <a:gd name="T0" fmla="*/ 0 w 8944"/>
              <a:gd name="T1" fmla="*/ 4712 h 4712"/>
              <a:gd name="T2" fmla="*/ 3662 w 8944"/>
              <a:gd name="T3" fmla="*/ 4712 h 4712"/>
              <a:gd name="T4" fmla="*/ 8944 w 8944"/>
              <a:gd name="T5" fmla="*/ 0 h 4712"/>
              <a:gd name="T6" fmla="*/ 0 w 8944"/>
              <a:gd name="T7" fmla="*/ 0 h 4712"/>
              <a:gd name="T8" fmla="*/ 0 w 8944"/>
              <a:gd name="T9" fmla="*/ 4712 h 4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44" h="4712">
                <a:moveTo>
                  <a:pt x="0" y="4712"/>
                </a:moveTo>
                <a:lnTo>
                  <a:pt x="3662" y="4712"/>
                </a:lnTo>
                <a:lnTo>
                  <a:pt x="8944" y="0"/>
                </a:lnTo>
                <a:lnTo>
                  <a:pt x="0" y="0"/>
                </a:lnTo>
                <a:lnTo>
                  <a:pt x="0" y="4712"/>
                </a:lnTo>
                <a:close/>
              </a:path>
            </a:pathLst>
          </a:cu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2" y="2"/>
            <a:ext cx="14942586" cy="10280246"/>
          </a:xfrm>
          <a:custGeom>
            <a:avLst/>
            <a:gdLst>
              <a:gd name="T0" fmla="*/ 0 w 11242"/>
              <a:gd name="T1" fmla="*/ 0 h 7384"/>
              <a:gd name="T2" fmla="*/ 0 w 11242"/>
              <a:gd name="T3" fmla="*/ 7384 h 7384"/>
              <a:gd name="T4" fmla="*/ 2998 w 11242"/>
              <a:gd name="T5" fmla="*/ 7384 h 7384"/>
              <a:gd name="T6" fmla="*/ 11242 w 11242"/>
              <a:gd name="T7" fmla="*/ 0 h 7384"/>
              <a:gd name="T8" fmla="*/ 0 w 11242"/>
              <a:gd name="T9" fmla="*/ 0 h 7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42" h="7384">
                <a:moveTo>
                  <a:pt x="0" y="0"/>
                </a:moveTo>
                <a:lnTo>
                  <a:pt x="0" y="7384"/>
                </a:lnTo>
                <a:lnTo>
                  <a:pt x="2998" y="7384"/>
                </a:lnTo>
                <a:lnTo>
                  <a:pt x="11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DFF">
              <a:alpha val="87000"/>
            </a:srgb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/>
          </a:p>
        </p:txBody>
      </p:sp>
      <p:sp>
        <p:nvSpPr>
          <p:cNvPr id="10" name="Freeform 10"/>
          <p:cNvSpPr>
            <a:spLocks/>
          </p:cNvSpPr>
          <p:nvPr userDrawn="1"/>
        </p:nvSpPr>
        <p:spPr bwMode="auto">
          <a:xfrm>
            <a:off x="923" y="4862"/>
            <a:ext cx="5445742" cy="5133027"/>
          </a:xfrm>
          <a:custGeom>
            <a:avLst/>
            <a:gdLst>
              <a:gd name="T0" fmla="*/ 0 w 4348"/>
              <a:gd name="T1" fmla="*/ 0 h 3916"/>
              <a:gd name="T2" fmla="*/ 0 w 4348"/>
              <a:gd name="T3" fmla="*/ 3916 h 3916"/>
              <a:gd name="T4" fmla="*/ 4348 w 4348"/>
              <a:gd name="T5" fmla="*/ 0 h 3916"/>
              <a:gd name="T6" fmla="*/ 0 w 4348"/>
              <a:gd name="T7" fmla="*/ 0 h 3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48" h="3916">
                <a:moveTo>
                  <a:pt x="0" y="0"/>
                </a:moveTo>
                <a:lnTo>
                  <a:pt x="0" y="3916"/>
                </a:lnTo>
                <a:lnTo>
                  <a:pt x="43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85FB1">
              <a:alpha val="56000"/>
            </a:srgbClr>
          </a:solidFill>
          <a:ln>
            <a:noFill/>
          </a:ln>
        </p:spPr>
        <p:txBody>
          <a:bodyPr vert="horz" wrap="square" lIns="101831" tIns="50916" rIns="101831" bIns="50916" numCol="1" anchor="t" anchorCtr="0" compatLnSpc="1">
            <a:prstTxWarp prst="textNoShape">
              <a:avLst/>
            </a:prstTxWarp>
          </a:bodyPr>
          <a:lstStyle/>
          <a:p>
            <a:endParaRPr lang="ko-KR" altLang="en-US" sz="2006" dirty="0"/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5100250" y="7337759"/>
            <a:ext cx="3187751" cy="2946027"/>
          </a:xfrm>
          <a:custGeom>
            <a:avLst/>
            <a:gdLst>
              <a:gd name="T0" fmla="*/ 0 w 3630"/>
              <a:gd name="T1" fmla="*/ 3226 h 3226"/>
              <a:gd name="T2" fmla="*/ 3630 w 3630"/>
              <a:gd name="T3" fmla="*/ 3226 h 3226"/>
              <a:gd name="T4" fmla="*/ 3630 w 3630"/>
              <a:gd name="T5" fmla="*/ 0 h 3226"/>
              <a:gd name="T6" fmla="*/ 0 w 3630"/>
              <a:gd name="T7" fmla="*/ 3226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0" h="3226">
                <a:moveTo>
                  <a:pt x="0" y="3226"/>
                </a:moveTo>
                <a:lnTo>
                  <a:pt x="3630" y="3226"/>
                </a:lnTo>
                <a:lnTo>
                  <a:pt x="3630" y="0"/>
                </a:lnTo>
                <a:lnTo>
                  <a:pt x="0" y="3226"/>
                </a:lnTo>
                <a:close/>
              </a:path>
            </a:pathLst>
          </a:custGeom>
          <a:solidFill>
            <a:srgbClr val="27C9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9568" tIns="29784" rIns="59568" bIns="29784" numCol="1" anchor="t" anchorCtr="0" compatLnSpc="1">
            <a:prstTxWarp prst="textNoShape">
              <a:avLst/>
            </a:prstTxWarp>
          </a:bodyPr>
          <a:lstStyle/>
          <a:p>
            <a:endParaRPr lang="ko-KR" altLang="en-US" sz="1173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890" y="3"/>
            <a:ext cx="3786835" cy="1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43149" y="7003568"/>
            <a:ext cx="3276600" cy="3276600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66549" y="4806468"/>
            <a:ext cx="3276600" cy="3276600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1751" y="8191500"/>
            <a:ext cx="3276600" cy="3276600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-1860000">
            <a:off x="13506449" y="3193568"/>
            <a:ext cx="3492500" cy="1485900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1600" y="1054100"/>
            <a:ext cx="1435100" cy="1435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3742857" cy="102870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08" b="7584"/>
          <a:stretch/>
        </p:blipFill>
        <p:spPr bwMode="auto">
          <a:xfrm>
            <a:off x="15202204" y="9400800"/>
            <a:ext cx="963896" cy="73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79437" y="9412643"/>
            <a:ext cx="2208563" cy="7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4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-1912" y="0"/>
            <a:ext cx="18318940" cy="10287000"/>
            <a:chOff x="-15470" y="0"/>
            <a:chExt cx="15650484" cy="11727096"/>
          </a:xfrm>
        </p:grpSpPr>
        <p:sp>
          <p:nvSpPr>
            <p:cNvPr id="8" name="Rectangle 60"/>
            <p:cNvSpPr>
              <a:spLocks noChangeArrowheads="1"/>
            </p:cNvSpPr>
            <p:nvPr userDrawn="1"/>
          </p:nvSpPr>
          <p:spPr bwMode="auto">
            <a:xfrm flipV="1">
              <a:off x="-4738" y="1441677"/>
              <a:ext cx="15636851" cy="45719"/>
            </a:xfrm>
            <a:prstGeom prst="rect">
              <a:avLst/>
            </a:prstGeom>
            <a:solidFill>
              <a:srgbClr val="4B8AF9"/>
            </a:solidFill>
            <a:ln w="9525">
              <a:solidFill>
                <a:srgbClr val="4B8AF9"/>
              </a:solidFill>
              <a:miter lim="800000"/>
              <a:headEnd/>
              <a:tailEnd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15"/>
            </a:p>
          </p:txBody>
        </p:sp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 cstate="print"/>
            <a:srcRect t="21673" b="7037"/>
            <a:stretch/>
          </p:blipFill>
          <p:spPr>
            <a:xfrm>
              <a:off x="10789485" y="0"/>
              <a:ext cx="4845529" cy="1442244"/>
            </a:xfrm>
            <a:prstGeom prst="rect">
              <a:avLst/>
            </a:prstGeom>
          </p:spPr>
        </p:pic>
        <p:sp>
          <p:nvSpPr>
            <p:cNvPr id="10" name="Rectangle 16"/>
            <p:cNvSpPr>
              <a:spLocks noChangeArrowheads="1"/>
            </p:cNvSpPr>
            <p:nvPr userDrawn="1"/>
          </p:nvSpPr>
          <p:spPr bwMode="auto">
            <a:xfrm>
              <a:off x="-15470" y="11136546"/>
              <a:ext cx="3906844" cy="590550"/>
            </a:xfrm>
            <a:prstGeom prst="rect">
              <a:avLst/>
            </a:prstGeom>
            <a:solidFill>
              <a:srgbClr val="2C75CE"/>
            </a:solidFill>
            <a:ln>
              <a:noFill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15"/>
            </a:p>
          </p:txBody>
        </p:sp>
        <p:sp>
          <p:nvSpPr>
            <p:cNvPr id="11" name="Rectangle 17"/>
            <p:cNvSpPr>
              <a:spLocks noChangeArrowheads="1"/>
            </p:cNvSpPr>
            <p:nvPr userDrawn="1"/>
          </p:nvSpPr>
          <p:spPr bwMode="auto">
            <a:xfrm>
              <a:off x="3879528" y="11136546"/>
              <a:ext cx="3906844" cy="590550"/>
            </a:xfrm>
            <a:prstGeom prst="rect">
              <a:avLst/>
            </a:prstGeom>
            <a:solidFill>
              <a:srgbClr val="4B8AF9"/>
            </a:solidFill>
            <a:ln>
              <a:noFill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15"/>
            </a:p>
          </p:txBody>
        </p:sp>
        <p:sp>
          <p:nvSpPr>
            <p:cNvPr id="12" name="Rectangle 18"/>
            <p:cNvSpPr>
              <a:spLocks noChangeArrowheads="1"/>
            </p:cNvSpPr>
            <p:nvPr userDrawn="1"/>
          </p:nvSpPr>
          <p:spPr bwMode="auto">
            <a:xfrm>
              <a:off x="7786372" y="11136546"/>
              <a:ext cx="3904474" cy="590550"/>
            </a:xfrm>
            <a:prstGeom prst="rect">
              <a:avLst/>
            </a:prstGeom>
            <a:solidFill>
              <a:srgbClr val="669CFF"/>
            </a:solidFill>
            <a:ln>
              <a:noFill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15"/>
            </a:p>
          </p:txBody>
        </p:sp>
        <p:sp>
          <p:nvSpPr>
            <p:cNvPr id="13" name="Rectangle 19"/>
            <p:cNvSpPr>
              <a:spLocks noChangeArrowheads="1"/>
            </p:cNvSpPr>
            <p:nvPr userDrawn="1"/>
          </p:nvSpPr>
          <p:spPr bwMode="auto">
            <a:xfrm>
              <a:off x="11669523" y="11136546"/>
              <a:ext cx="3949490" cy="590550"/>
            </a:xfrm>
            <a:prstGeom prst="rect">
              <a:avLst/>
            </a:prstGeom>
            <a:solidFill>
              <a:srgbClr val="A1D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15"/>
            </a:p>
          </p:txBody>
        </p:sp>
      </p:grpSp>
    </p:spTree>
    <p:extLst>
      <p:ext uri="{BB962C8B-B14F-4D97-AF65-F5344CB8AC3E}">
        <p14:creationId xmlns:p14="http://schemas.microsoft.com/office/powerpoint/2010/main" val="211739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116112" y="9444343"/>
            <a:ext cx="3085797" cy="764039"/>
            <a:chOff x="13302457" y="10713720"/>
            <a:chExt cx="2241313" cy="870744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08" b="7584"/>
            <a:stretch/>
          </p:blipFill>
          <p:spPr bwMode="auto">
            <a:xfrm>
              <a:off x="13302457" y="10713720"/>
              <a:ext cx="700108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3939619" y="10727214"/>
              <a:ext cx="1604151" cy="85725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 flipH="1">
            <a:off x="14545144" y="0"/>
            <a:ext cx="374285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6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-4736" y="-27895"/>
            <a:ext cx="18292738" cy="10358438"/>
            <a:chOff x="-2369" y="-47625"/>
            <a:chExt cx="15634482" cy="11280775"/>
          </a:xfrm>
        </p:grpSpPr>
        <p:sp>
          <p:nvSpPr>
            <p:cNvPr id="6" name="Freeform 25"/>
            <p:cNvSpPr>
              <a:spLocks/>
            </p:cNvSpPr>
            <p:nvPr userDrawn="1"/>
          </p:nvSpPr>
          <p:spPr bwMode="auto">
            <a:xfrm>
              <a:off x="-2369" y="311151"/>
              <a:ext cx="2279190" cy="5559425"/>
            </a:xfrm>
            <a:custGeom>
              <a:avLst/>
              <a:gdLst>
                <a:gd name="T0" fmla="*/ 1924 w 1924"/>
                <a:gd name="T1" fmla="*/ 1578 h 3502"/>
                <a:gd name="T2" fmla="*/ 0 w 1924"/>
                <a:gd name="T3" fmla="*/ 3502 h 3502"/>
                <a:gd name="T4" fmla="*/ 0 w 1924"/>
                <a:gd name="T5" fmla="*/ 348 h 3502"/>
                <a:gd name="T6" fmla="*/ 348 w 1924"/>
                <a:gd name="T7" fmla="*/ 0 h 3502"/>
                <a:gd name="T8" fmla="*/ 1924 w 1924"/>
                <a:gd name="T9" fmla="*/ 1578 h 3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4" h="3502">
                  <a:moveTo>
                    <a:pt x="1924" y="1578"/>
                  </a:moveTo>
                  <a:lnTo>
                    <a:pt x="0" y="3502"/>
                  </a:lnTo>
                  <a:lnTo>
                    <a:pt x="0" y="348"/>
                  </a:lnTo>
                  <a:lnTo>
                    <a:pt x="348" y="0"/>
                  </a:lnTo>
                  <a:lnTo>
                    <a:pt x="1924" y="1578"/>
                  </a:lnTo>
                  <a:close/>
                </a:path>
              </a:pathLst>
            </a:custGeom>
            <a:solidFill>
              <a:srgbClr val="669CFF"/>
            </a:solidFill>
            <a:ln>
              <a:noFill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15"/>
            </a:p>
          </p:txBody>
        </p:sp>
        <p:sp>
          <p:nvSpPr>
            <p:cNvPr id="7" name="Freeform 26"/>
            <p:cNvSpPr>
              <a:spLocks/>
            </p:cNvSpPr>
            <p:nvPr userDrawn="1"/>
          </p:nvSpPr>
          <p:spPr bwMode="auto">
            <a:xfrm>
              <a:off x="13964182" y="6762750"/>
              <a:ext cx="1667931" cy="4470400"/>
            </a:xfrm>
            <a:custGeom>
              <a:avLst/>
              <a:gdLst>
                <a:gd name="T0" fmla="*/ 1408 w 1408"/>
                <a:gd name="T1" fmla="*/ 0 h 2816"/>
                <a:gd name="T2" fmla="*/ 0 w 1408"/>
                <a:gd name="T3" fmla="*/ 1408 h 2816"/>
                <a:gd name="T4" fmla="*/ 1408 w 1408"/>
                <a:gd name="T5" fmla="*/ 2816 h 2816"/>
                <a:gd name="T6" fmla="*/ 1408 w 1408"/>
                <a:gd name="T7" fmla="*/ 2336 h 2816"/>
                <a:gd name="T8" fmla="*/ 480 w 1408"/>
                <a:gd name="T9" fmla="*/ 1408 h 2816"/>
                <a:gd name="T10" fmla="*/ 1408 w 1408"/>
                <a:gd name="T11" fmla="*/ 480 h 2816"/>
                <a:gd name="T12" fmla="*/ 1408 w 1408"/>
                <a:gd name="T13" fmla="*/ 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8" h="2816">
                  <a:moveTo>
                    <a:pt x="1408" y="0"/>
                  </a:moveTo>
                  <a:lnTo>
                    <a:pt x="0" y="1408"/>
                  </a:lnTo>
                  <a:lnTo>
                    <a:pt x="1408" y="2816"/>
                  </a:lnTo>
                  <a:lnTo>
                    <a:pt x="1408" y="2336"/>
                  </a:lnTo>
                  <a:lnTo>
                    <a:pt x="480" y="1408"/>
                  </a:lnTo>
                  <a:lnTo>
                    <a:pt x="1408" y="48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27C9D4"/>
            </a:solidFill>
            <a:ln>
              <a:noFill/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15"/>
            </a:p>
          </p:txBody>
        </p:sp>
        <p:sp>
          <p:nvSpPr>
            <p:cNvPr id="8" name="Freeform 27"/>
            <p:cNvSpPr>
              <a:spLocks/>
            </p:cNvSpPr>
            <p:nvPr userDrawn="1"/>
          </p:nvSpPr>
          <p:spPr bwMode="auto">
            <a:xfrm>
              <a:off x="-2369" y="-47625"/>
              <a:ext cx="3395092" cy="3260725"/>
            </a:xfrm>
            <a:custGeom>
              <a:avLst/>
              <a:gdLst>
                <a:gd name="T0" fmla="*/ 2866 w 2866"/>
                <a:gd name="T1" fmla="*/ 0 h 2054"/>
                <a:gd name="T2" fmla="*/ 1494 w 2866"/>
                <a:gd name="T3" fmla="*/ 1372 h 2054"/>
                <a:gd name="T4" fmla="*/ 812 w 2866"/>
                <a:gd name="T5" fmla="*/ 2054 h 2054"/>
                <a:gd name="T6" fmla="*/ 0 w 2866"/>
                <a:gd name="T7" fmla="*/ 1244 h 2054"/>
                <a:gd name="T8" fmla="*/ 0 w 2866"/>
                <a:gd name="T9" fmla="*/ 0 h 2054"/>
                <a:gd name="T10" fmla="*/ 2866 w 2866"/>
                <a:gd name="T11" fmla="*/ 0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6" h="2054">
                  <a:moveTo>
                    <a:pt x="2866" y="0"/>
                  </a:moveTo>
                  <a:lnTo>
                    <a:pt x="1494" y="1372"/>
                  </a:lnTo>
                  <a:lnTo>
                    <a:pt x="812" y="2054"/>
                  </a:lnTo>
                  <a:lnTo>
                    <a:pt x="0" y="1244"/>
                  </a:lnTo>
                  <a:lnTo>
                    <a:pt x="0" y="0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rgbClr val="2C75CE"/>
            </a:solidFill>
            <a:ln>
              <a:solidFill>
                <a:srgbClr val="2C75CE"/>
              </a:solidFill>
            </a:ln>
          </p:spPr>
          <p:txBody>
            <a:bodyPr vert="horz" wrap="square" lIns="68234" tIns="34117" rIns="68234" bIns="3411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15" dirty="0"/>
            </a:p>
          </p:txBody>
        </p:sp>
      </p:grpSp>
    </p:spTree>
    <p:extLst>
      <p:ext uri="{BB962C8B-B14F-4D97-AF65-F5344CB8AC3E}">
        <p14:creationId xmlns:p14="http://schemas.microsoft.com/office/powerpoint/2010/main" val="3822088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254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5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41"/>
            <a:ext cx="9258301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5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256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5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41"/>
            <a:ext cx="9258301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5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98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21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2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7315200" y="0"/>
            <a:ext cx="10972800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9850" y="1054100"/>
            <a:ext cx="1435100" cy="1435100"/>
          </a:xfrm>
          <a:prstGeom prst="rect">
            <a:avLst/>
          </a:prstGeom>
        </p:spPr>
      </p:pic>
      <p:pic>
        <p:nvPicPr>
          <p:cNvPr id="10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14400" y="4356100"/>
            <a:ext cx="3276600" cy="3276600"/>
          </a:xfrm>
          <a:prstGeom prst="rect">
            <a:avLst/>
          </a:prstGeom>
        </p:spPr>
      </p:pic>
      <p:pic>
        <p:nvPicPr>
          <p:cNvPr id="11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720000">
            <a:off x="3581400" y="7505700"/>
            <a:ext cx="3429000" cy="3429000"/>
          </a:xfrm>
          <a:prstGeom prst="rect">
            <a:avLst/>
          </a:prstGeom>
        </p:spPr>
      </p:pic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36600" y="7632700"/>
            <a:ext cx="1168400" cy="1168400"/>
          </a:xfrm>
          <a:prstGeom prst="rect">
            <a:avLst/>
          </a:prstGeom>
        </p:spPr>
      </p:pic>
      <p:pic>
        <p:nvPicPr>
          <p:cNvPr id="13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-1860000">
            <a:off x="3467100" y="2603500"/>
            <a:ext cx="3848100" cy="1625600"/>
          </a:xfrm>
          <a:prstGeom prst="rect">
            <a:avLst/>
          </a:prstGeom>
        </p:spPr>
      </p:pic>
      <p:pic>
        <p:nvPicPr>
          <p:cNvPr id="14" name="Picture 21"/>
          <p:cNvPicPr>
            <a:picLocks noChangeAspect="1"/>
          </p:cNvPicPr>
          <p:nvPr userDrawn="1"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841500" y="431800"/>
            <a:ext cx="2159000" cy="215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2"/>
          <p:cNvPicPr>
            <a:picLocks noChangeAspect="1"/>
          </p:cNvPicPr>
          <p:nvPr userDrawn="1"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16764000" y="8572500"/>
            <a:ext cx="1206500" cy="12065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84691" r="5070" b="13457"/>
          <a:stretch/>
        </p:blipFill>
        <p:spPr bwMode="auto">
          <a:xfrm>
            <a:off x="-50800" y="9995370"/>
            <a:ext cx="18364200" cy="40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36" b="80741"/>
          <a:stretch/>
        </p:blipFill>
        <p:spPr bwMode="auto">
          <a:xfrm>
            <a:off x="-12700" y="-19050"/>
            <a:ext cx="152273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397000" y="6959600"/>
            <a:ext cx="2946400" cy="29464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343400" y="8343900"/>
            <a:ext cx="2946400" cy="294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-406400" y="4013200"/>
            <a:ext cx="2946400" cy="294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9200" y="5791200"/>
            <a:ext cx="1168400" cy="1168400"/>
          </a:xfrm>
          <a:prstGeom prst="rect">
            <a:avLst/>
          </a:prstGeom>
        </p:spPr>
      </p:pic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16611600" y="4445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6210300"/>
            <a:ext cx="1168400" cy="11684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3269965" y="4533900"/>
            <a:ext cx="3276600" cy="327660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720000">
            <a:off x="15261620" y="8001324"/>
            <a:ext cx="3429000" cy="3429000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-1860000">
            <a:off x="15052071" y="2741764"/>
            <a:ext cx="3848100" cy="1625600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 userDrawn="1"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13195300" y="914726"/>
            <a:ext cx="2159000" cy="215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0" r:id="rId5"/>
    <p:sldLayoutId id="2147483655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412750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9200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9534525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82B0-C375-47FE-AD26-65595FF631EC}" type="datetimeFigureOut">
              <a:rPr lang="ko-KR" altLang="en-US" smtClean="0"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9534525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94C8-920E-42B9-9EDD-7451B022B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89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3373" y="185308"/>
            <a:ext cx="1332124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18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14350">
        <a:defRPr>
          <a:latin typeface="+mn-lt"/>
          <a:ea typeface="+mn-ea"/>
          <a:cs typeface="+mn-cs"/>
        </a:defRPr>
      </a:lvl2pPr>
      <a:lvl3pPr marL="1028700">
        <a:defRPr>
          <a:latin typeface="+mn-lt"/>
          <a:ea typeface="+mn-ea"/>
          <a:cs typeface="+mn-cs"/>
        </a:defRPr>
      </a:lvl3pPr>
      <a:lvl4pPr marL="1543050">
        <a:defRPr>
          <a:latin typeface="+mn-lt"/>
          <a:ea typeface="+mn-ea"/>
          <a:cs typeface="+mn-cs"/>
        </a:defRPr>
      </a:lvl4pPr>
      <a:lvl5pPr marL="2057400">
        <a:defRPr>
          <a:latin typeface="+mn-lt"/>
          <a:ea typeface="+mn-ea"/>
          <a:cs typeface="+mn-cs"/>
        </a:defRPr>
      </a:lvl5pPr>
      <a:lvl6pPr marL="2571750">
        <a:defRPr>
          <a:latin typeface="+mn-lt"/>
          <a:ea typeface="+mn-ea"/>
          <a:cs typeface="+mn-cs"/>
        </a:defRPr>
      </a:lvl6pPr>
      <a:lvl7pPr marL="3086100">
        <a:defRPr>
          <a:latin typeface="+mn-lt"/>
          <a:ea typeface="+mn-ea"/>
          <a:cs typeface="+mn-cs"/>
        </a:defRPr>
      </a:lvl7pPr>
      <a:lvl8pPr marL="3600450">
        <a:defRPr>
          <a:latin typeface="+mn-lt"/>
          <a:ea typeface="+mn-ea"/>
          <a:cs typeface="+mn-cs"/>
        </a:defRPr>
      </a:lvl8pPr>
      <a:lvl9pPr marL="4114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14350">
        <a:defRPr>
          <a:latin typeface="+mn-lt"/>
          <a:ea typeface="+mn-ea"/>
          <a:cs typeface="+mn-cs"/>
        </a:defRPr>
      </a:lvl2pPr>
      <a:lvl3pPr marL="1028700">
        <a:defRPr>
          <a:latin typeface="+mn-lt"/>
          <a:ea typeface="+mn-ea"/>
          <a:cs typeface="+mn-cs"/>
        </a:defRPr>
      </a:lvl3pPr>
      <a:lvl4pPr marL="1543050">
        <a:defRPr>
          <a:latin typeface="+mn-lt"/>
          <a:ea typeface="+mn-ea"/>
          <a:cs typeface="+mn-cs"/>
        </a:defRPr>
      </a:lvl4pPr>
      <a:lvl5pPr marL="2057400">
        <a:defRPr>
          <a:latin typeface="+mn-lt"/>
          <a:ea typeface="+mn-ea"/>
          <a:cs typeface="+mn-cs"/>
        </a:defRPr>
      </a:lvl5pPr>
      <a:lvl6pPr marL="2571750">
        <a:defRPr>
          <a:latin typeface="+mn-lt"/>
          <a:ea typeface="+mn-ea"/>
          <a:cs typeface="+mn-cs"/>
        </a:defRPr>
      </a:lvl6pPr>
      <a:lvl7pPr marL="3086100">
        <a:defRPr>
          <a:latin typeface="+mn-lt"/>
          <a:ea typeface="+mn-ea"/>
          <a:cs typeface="+mn-cs"/>
        </a:defRPr>
      </a:lvl7pPr>
      <a:lvl8pPr marL="3600450">
        <a:defRPr>
          <a:latin typeface="+mn-lt"/>
          <a:ea typeface="+mn-ea"/>
          <a:cs typeface="+mn-cs"/>
        </a:defRPr>
      </a:lvl8pPr>
      <a:lvl9pPr marL="41148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1" y="547691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1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1" y="9534529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CAAE4-2B8D-4339-BA84-34BB7A2D40F4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1" y="9534529"/>
            <a:ext cx="61721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1" y="9534529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EA792-32F7-4DAD-BFFF-766362FBE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0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customXml" Target="../ink/ink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customXml" Target="../ink/ink8.xml"/><Relationship Id="rId17" Type="http://schemas.openxmlformats.org/officeDocument/2006/relationships/image" Target="../media/image55.png"/><Relationship Id="rId2" Type="http://schemas.openxmlformats.org/officeDocument/2006/relationships/image" Target="../media/image49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5.xml"/><Relationship Id="rId11" Type="http://schemas.openxmlformats.org/officeDocument/2006/relationships/image" Target="../media/image100.png"/><Relationship Id="rId5" Type="http://schemas.openxmlformats.org/officeDocument/2006/relationships/image" Target="../media/image51.png"/><Relationship Id="rId15" Type="http://schemas.openxmlformats.org/officeDocument/2006/relationships/image" Target="../media/image54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90.png"/><Relationship Id="rId1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/>
          <p:nvPr/>
        </p:nvSpPr>
        <p:spPr>
          <a:xfrm>
            <a:off x="914400" y="1892300"/>
            <a:ext cx="121793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0" i="0" u="none" strike="noStrike" dirty="0">
                <a:solidFill>
                  <a:schemeClr val="bg1">
                    <a:lumMod val="6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직업의 세계와 진로선택</a:t>
            </a:r>
            <a:endParaRPr lang="en-US" sz="8800" b="0" i="0" u="none" strike="noStrike" dirty="0">
              <a:solidFill>
                <a:schemeClr val="bg1">
                  <a:lumMod val="6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4216" y="4229100"/>
            <a:ext cx="6154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주차 </a:t>
            </a:r>
            <a:endParaRPr lang="en-US" altLang="ko-KR" sz="60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인성이 실력이다</a:t>
            </a:r>
            <a:endParaRPr lang="en-US" altLang="ko-KR" sz="60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93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362200" y="4724400"/>
            <a:ext cx="3505200" cy="2133600"/>
          </a:xfrm>
          <a:prstGeom prst="round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4"/>
          <p:cNvSpPr txBox="1"/>
          <p:nvPr/>
        </p:nvSpPr>
        <p:spPr>
          <a:xfrm>
            <a:off x="2654300" y="3924300"/>
            <a:ext cx="2882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통합적 인격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2463800" y="50927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정신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(mind)와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육체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(body)의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통합적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인격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전체를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의미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체험적 학습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91400" y="4749800"/>
            <a:ext cx="3505200" cy="2133600"/>
          </a:xfrm>
          <a:prstGeom prst="roundRect">
            <a:avLst/>
          </a:prstGeom>
          <a:solidFill>
            <a:srgbClr val="F0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/>
          <p:cNvSpPr txBox="1"/>
          <p:nvPr/>
        </p:nvSpPr>
        <p:spPr>
          <a:xfrm>
            <a:off x="7518400" y="5080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이론을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몸으로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실천하여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결실을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맺는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과정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446000" y="4724400"/>
            <a:ext cx="3505200" cy="2133600"/>
          </a:xfrm>
          <a:prstGeom prst="roundRect">
            <a:avLst/>
          </a:prstGeom>
          <a:solidFill>
            <a:srgbClr val="F1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1"/>
          <p:cNvSpPr txBox="1"/>
          <p:nvPr/>
        </p:nvSpPr>
        <p:spPr>
          <a:xfrm>
            <a:off x="1275715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진정한 지혜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2573000" y="5080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체험적으로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깨달은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통찰력과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판단력이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진정한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지혜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27051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 공부의 중요성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10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3619500"/>
            <a:ext cx="4483100" cy="3454400"/>
          </a:xfrm>
          <a:prstGeom prst="rect">
            <a:avLst/>
          </a:prstGeom>
        </p:spPr>
      </p:pic>
      <p:sp>
        <p:nvSpPr>
          <p:cNvPr id="22" name="TextBox 14"/>
          <p:cNvSpPr txBox="1"/>
          <p:nvPr/>
        </p:nvSpPr>
        <p:spPr>
          <a:xfrm>
            <a:off x="2654300" y="3924300"/>
            <a:ext cx="2882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종합적 접근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62200" y="4724400"/>
            <a:ext cx="3505200" cy="2133600"/>
          </a:xfrm>
          <a:prstGeom prst="roundRect">
            <a:avLst/>
          </a:prstGeom>
          <a:solidFill>
            <a:srgbClr val="FEF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91400" y="4749800"/>
            <a:ext cx="3505200" cy="2133600"/>
          </a:xfrm>
          <a:prstGeom prst="roundRect">
            <a:avLst/>
          </a:prstGeom>
          <a:solidFill>
            <a:srgbClr val="FA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446000" y="4724400"/>
            <a:ext cx="3505200" cy="2133600"/>
          </a:xfrm>
          <a:prstGeom prst="round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5"/>
          <p:cNvSpPr txBox="1"/>
          <p:nvPr/>
        </p:nvSpPr>
        <p:spPr>
          <a:xfrm>
            <a:off x="2463800" y="5080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주입식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교육과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이론교육만으로는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불충분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체험 중심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7518400" y="5207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가정교육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학교교육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체험과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경험을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통해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습득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습관화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2573000" y="5207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습관적인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행동으로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나타날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때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인성이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갖춰짐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27051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인성교육의 특성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66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4"/>
          <p:cNvSpPr txBox="1"/>
          <p:nvPr/>
        </p:nvSpPr>
        <p:spPr>
          <a:xfrm>
            <a:off x="2654300" y="3924300"/>
            <a:ext cx="2882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3000" spc="-100" dirty="0" err="1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실천의</a:t>
            </a:r>
            <a:r>
              <a: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3000" spc="-100" dirty="0" err="1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중요성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62200" y="4724400"/>
            <a:ext cx="3505200" cy="2133600"/>
          </a:xfrm>
          <a:prstGeom prst="roundRect">
            <a:avLst/>
          </a:prstGeom>
          <a:solidFill>
            <a:srgbClr val="FB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91400" y="4749800"/>
            <a:ext cx="3505200" cy="2133600"/>
          </a:xfrm>
          <a:prstGeom prst="roundRect">
            <a:avLst/>
          </a:prstGeom>
          <a:solidFill>
            <a:srgbClr val="F8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446000" y="4724400"/>
            <a:ext cx="3505200" cy="2133600"/>
          </a:xfrm>
          <a:prstGeom prst="roundRect">
            <a:avLst/>
          </a:prstGeom>
          <a:solidFill>
            <a:srgbClr val="F1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5"/>
          <p:cNvSpPr txBox="1"/>
          <p:nvPr/>
        </p:nvSpPr>
        <p:spPr>
          <a:xfrm>
            <a:off x="2463800" y="50800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실천이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없는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생각은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현실에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뿌리내리지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못함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개인의 색깔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7518400" y="51435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체험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과정에서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나만의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독특한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색깔을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찾을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수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있음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9497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차별화된 역량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2573000" y="51308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개인의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색깔이</a:t>
            </a:r>
            <a:endParaRPr lang="en-US" altLang="ko-KR" sz="23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경쟁력이자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차별화된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3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역량이</a:t>
            </a:r>
            <a:r>
              <a:rPr lang="en-US" altLang="ko-KR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됨</a:t>
            </a:r>
          </a:p>
        </p:txBody>
      </p:sp>
      <p:sp>
        <p:nvSpPr>
          <p:cNvPr id="21" name="TextBox 3"/>
          <p:cNvSpPr txBox="1"/>
          <p:nvPr/>
        </p:nvSpPr>
        <p:spPr>
          <a:xfrm>
            <a:off x="27051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인성과 경쟁력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5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990669" y="2705100"/>
            <a:ext cx="12101549" cy="5411227"/>
            <a:chOff x="3238500" y="2946400"/>
            <a:chExt cx="12101549" cy="5411227"/>
          </a:xfrm>
        </p:grpSpPr>
        <p:pic>
          <p:nvPicPr>
            <p:cNvPr id="14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0" y="2946400"/>
              <a:ext cx="3695700" cy="3416300"/>
            </a:xfrm>
            <a:prstGeom prst="rect">
              <a:avLst/>
            </a:prstGeom>
          </p:spPr>
        </p:pic>
        <p:pic>
          <p:nvPicPr>
            <p:cNvPr id="15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7949" y="2946400"/>
              <a:ext cx="3695700" cy="3416300"/>
            </a:xfrm>
            <a:prstGeom prst="rect">
              <a:avLst/>
            </a:prstGeom>
          </p:spPr>
        </p:pic>
        <p:pic>
          <p:nvPicPr>
            <p:cNvPr id="16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44349" y="2946400"/>
              <a:ext cx="3695700" cy="3416300"/>
            </a:xfrm>
            <a:prstGeom prst="rect">
              <a:avLst/>
            </a:prstGeom>
          </p:spPr>
        </p:pic>
        <p:sp>
          <p:nvSpPr>
            <p:cNvPr id="17" name="TextBox 14"/>
            <p:cNvSpPr txBox="1"/>
            <p:nvPr/>
          </p:nvSpPr>
          <p:spPr>
            <a:xfrm>
              <a:off x="344786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협업 중심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3442024" y="7200900"/>
              <a:ext cx="3251200" cy="1155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조직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속에서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누군가와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함께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성과를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내는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활동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1205074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인간관계 중요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798674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타협과 양보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77149" y="7200900"/>
              <a:ext cx="3451586" cy="115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모든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것이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타협과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양보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균형과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비율로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이루어짐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69304" y="7200900"/>
              <a:ext cx="3451586" cy="115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인성이라는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소통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기재를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활용하여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관계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형성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TextBox 3"/>
          <p:cNvSpPr txBox="1"/>
          <p:nvPr/>
        </p:nvSpPr>
        <p:spPr>
          <a:xfrm>
            <a:off x="27813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직업생활의 특성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18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200038" y="6197600"/>
            <a:ext cx="11708228" cy="2508508"/>
            <a:chOff x="3447869" y="6438900"/>
            <a:chExt cx="11708228" cy="2508508"/>
          </a:xfrm>
        </p:grpSpPr>
        <p:sp>
          <p:nvSpPr>
            <p:cNvPr id="17" name="TextBox 14"/>
            <p:cNvSpPr txBox="1"/>
            <p:nvPr/>
          </p:nvSpPr>
          <p:spPr>
            <a:xfrm>
              <a:off x="344786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전문지식 교육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3460750" y="7264400"/>
              <a:ext cx="3251200" cy="1155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직업생활에 필요한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기본기 제공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11866797" y="6438900"/>
              <a:ext cx="32893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창조적 사회인 양성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798674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인성교육 강조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97053" y="7264400"/>
              <a:ext cx="3049233" cy="115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포괄적인 인성교육의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중요성 강조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396982" y="7213600"/>
              <a:ext cx="2433680" cy="1733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학생들의 인성을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함양하고 창조적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사회인으로 준비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4" name="TextBox 3"/>
          <p:cNvSpPr txBox="1"/>
          <p:nvPr/>
        </p:nvSpPr>
        <p:spPr>
          <a:xfrm>
            <a:off x="27813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대학교육의 역할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r="12738" b="8247"/>
          <a:stretch/>
        </p:blipFill>
        <p:spPr bwMode="auto">
          <a:xfrm>
            <a:off x="2990669" y="2743199"/>
            <a:ext cx="36957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8" t="-30" r="-217" b="6617"/>
          <a:stretch/>
        </p:blipFill>
        <p:spPr bwMode="auto">
          <a:xfrm>
            <a:off x="11435014" y="2717800"/>
            <a:ext cx="3657203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3363" b="6920"/>
          <a:stretch/>
        </p:blipFill>
        <p:spPr bwMode="auto">
          <a:xfrm>
            <a:off x="7205519" y="2717800"/>
            <a:ext cx="3670299" cy="341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39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8600" y="2400300"/>
            <a:ext cx="9906000" cy="5289827"/>
            <a:chOff x="4069676" y="2733039"/>
            <a:chExt cx="9906000" cy="5289827"/>
          </a:xfrm>
        </p:grpSpPr>
        <p:sp>
          <p:nvSpPr>
            <p:cNvPr id="14" name="Text 1"/>
            <p:cNvSpPr/>
            <p:nvPr/>
          </p:nvSpPr>
          <p:spPr>
            <a:xfrm>
              <a:off x="4069676" y="2733039"/>
              <a:ext cx="3608070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5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10.2</a:t>
              </a:r>
            </a:p>
          </p:txBody>
        </p:sp>
        <p:sp>
          <p:nvSpPr>
            <p:cNvPr id="15" name="Text 2"/>
            <p:cNvSpPr/>
            <p:nvPr/>
          </p:nvSpPr>
          <p:spPr>
            <a:xfrm>
              <a:off x="4456034" y="3764834"/>
              <a:ext cx="2835235" cy="354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교육 기간</a:t>
              </a:r>
            </a:p>
          </p:txBody>
        </p:sp>
        <p:sp>
          <p:nvSpPr>
            <p:cNvPr id="16" name="Text 3"/>
            <p:cNvSpPr/>
            <p:nvPr/>
          </p:nvSpPr>
          <p:spPr>
            <a:xfrm>
              <a:off x="4069676" y="4255253"/>
              <a:ext cx="36080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신규입직교육에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투입되는</a:t>
              </a:r>
              <a:endParaRPr lang="en-US" sz="23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평균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기간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(</a:t>
              </a: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개월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27" name="Text 4"/>
            <p:cNvSpPr/>
            <p:nvPr/>
          </p:nvSpPr>
          <p:spPr>
            <a:xfrm>
              <a:off x="10367487" y="2733039"/>
              <a:ext cx="3608189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850"/>
                </a:lnSpc>
              </a:pPr>
              <a:r>
                <a:rPr lang="en-US" sz="5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6000만원</a:t>
              </a:r>
            </a:p>
          </p:txBody>
        </p:sp>
        <p:sp>
          <p:nvSpPr>
            <p:cNvPr id="28" name="Text 5"/>
            <p:cNvSpPr/>
            <p:nvPr/>
          </p:nvSpPr>
          <p:spPr>
            <a:xfrm>
              <a:off x="10753964" y="3764834"/>
              <a:ext cx="2835235" cy="354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교육 비용</a:t>
              </a:r>
            </a:p>
          </p:txBody>
        </p:sp>
        <p:sp>
          <p:nvSpPr>
            <p:cNvPr id="29" name="Text 6"/>
            <p:cNvSpPr/>
            <p:nvPr/>
          </p:nvSpPr>
          <p:spPr>
            <a:xfrm>
              <a:off x="10367487" y="4255253"/>
              <a:ext cx="36081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신규입직교육에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투입되는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평균 비용</a:t>
              </a:r>
            </a:p>
          </p:txBody>
        </p:sp>
        <p:sp>
          <p:nvSpPr>
            <p:cNvPr id="30" name="Text 7"/>
            <p:cNvSpPr/>
            <p:nvPr/>
          </p:nvSpPr>
          <p:spPr>
            <a:xfrm>
              <a:off x="7194530" y="5774847"/>
              <a:ext cx="3608189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 algn="ctr">
                <a:lnSpc>
                  <a:spcPts val="5850"/>
                </a:lnSpc>
                <a:buNone/>
              </a:pPr>
              <a:r>
                <a:rPr lang="en-US" sz="5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80%</a:t>
              </a:r>
            </a:p>
          </p:txBody>
        </p:sp>
        <p:sp>
          <p:nvSpPr>
            <p:cNvPr id="31" name="Text 8"/>
            <p:cNvSpPr/>
            <p:nvPr/>
          </p:nvSpPr>
          <p:spPr>
            <a:xfrm>
              <a:off x="7581007" y="6806643"/>
              <a:ext cx="2835235" cy="354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/>
          </p:spPr>
          <p:txBody>
            <a:bodyPr wrap="none" lIns="0" tIns="0" rIns="0" bIns="0" rtlCol="0" anchor="t"/>
            <a:lstStyle/>
            <a:p>
              <a:pPr indent="0" algn="ctr">
                <a:lnSpc>
                  <a:spcPts val="2750"/>
                </a:lnSpc>
                <a:buNone/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인성교육 비중</a:t>
              </a:r>
            </a:p>
          </p:txBody>
        </p:sp>
        <p:sp>
          <p:nvSpPr>
            <p:cNvPr id="32" name="Text 9"/>
            <p:cNvSpPr/>
            <p:nvPr/>
          </p:nvSpPr>
          <p:spPr>
            <a:xfrm>
              <a:off x="7194530" y="7297061"/>
              <a:ext cx="3608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신규입직교육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중</a:t>
              </a:r>
            </a:p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인간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관계와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인성교육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sz="23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영역</a:t>
              </a:r>
              <a:r>
                <a:rPr lang="en-US" sz="23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비율</a:t>
              </a: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기업의 신입사원 교육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17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/>
          <p:cNvSpPr/>
          <p:nvPr/>
        </p:nvSpPr>
        <p:spPr>
          <a:xfrm>
            <a:off x="7405211" y="3208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학업역량 우수한 인재(best people)</a:t>
            </a:r>
            <a:r>
              <a:rPr lang="en-US" sz="28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선호</a:t>
            </a:r>
            <a:endParaRPr lang="en-US" sz="28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 4"/>
          <p:cNvSpPr/>
          <p:nvPr/>
        </p:nvSpPr>
        <p:spPr>
          <a:xfrm>
            <a:off x="7405211" y="508539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적합한 인재(right people) 선호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38600" y="2336245"/>
            <a:ext cx="1600200" cy="5947886"/>
            <a:chOff x="5123795" y="2243614"/>
            <a:chExt cx="1134070" cy="5443538"/>
          </a:xfrm>
        </p:grpSpPr>
        <p:pic>
          <p:nvPicPr>
            <p:cNvPr id="17" name="Image 1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795" y="2243614"/>
              <a:ext cx="1134070" cy="1814513"/>
            </a:xfrm>
            <a:prstGeom prst="rect">
              <a:avLst/>
            </a:prstGeom>
          </p:spPr>
        </p:pic>
        <p:pic>
          <p:nvPicPr>
            <p:cNvPr id="2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795" y="4058126"/>
              <a:ext cx="1134070" cy="1814513"/>
            </a:xfrm>
            <a:prstGeom prst="rect">
              <a:avLst/>
            </a:prstGeom>
          </p:spPr>
        </p:pic>
        <p:pic>
          <p:nvPicPr>
            <p:cNvPr id="2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3795" y="5872639"/>
              <a:ext cx="1134070" cy="1814513"/>
            </a:xfrm>
            <a:prstGeom prst="rect">
              <a:avLst/>
            </a:prstGeom>
          </p:spPr>
        </p:pic>
      </p:grpSp>
      <p:sp>
        <p:nvSpPr>
          <p:cNvPr id="25" name="Text 6"/>
          <p:cNvSpPr/>
          <p:nvPr/>
        </p:nvSpPr>
        <p:spPr>
          <a:xfrm>
            <a:off x="7405211" y="714279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 기반의 전문역량 중시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4211" y="2852558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과거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54211" y="4753570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현재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54211" y="6831151"/>
            <a:ext cx="14414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미래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기업의 채용 패턴 변화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63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6921500" y="2095500"/>
            <a:ext cx="3505200" cy="3124200"/>
          </a:xfrm>
          <a:prstGeom prst="roundRect">
            <a:avLst/>
          </a:prstGeom>
          <a:solidFill>
            <a:srgbClr val="FE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34600" y="5448300"/>
            <a:ext cx="3505200" cy="3124200"/>
          </a:xfrm>
          <a:prstGeom prst="round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4"/>
          <p:cNvSpPr txBox="1"/>
          <p:nvPr/>
        </p:nvSpPr>
        <p:spPr>
          <a:xfrm>
            <a:off x="6921500" y="2095500"/>
            <a:ext cx="3505200" cy="6985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다면평가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048500" y="33909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개인이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가지고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인성역량을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다각도로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검증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810000" y="5448300"/>
            <a:ext cx="3505200" cy="3124200"/>
          </a:xfrm>
          <a:prstGeom prst="roundRect">
            <a:avLst/>
          </a:prstGeom>
          <a:solidFill>
            <a:srgbClr val="FB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7"/>
          <p:cNvSpPr txBox="1"/>
          <p:nvPr/>
        </p:nvSpPr>
        <p:spPr>
          <a:xfrm>
            <a:off x="3810000" y="5448300"/>
            <a:ext cx="3505200" cy="6477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팀워크 능력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3987800" y="67437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조직에서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팀워크를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형성할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수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있는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역량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평가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0134600" y="5448300"/>
            <a:ext cx="3505200" cy="6477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장기적 관점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0261600" y="67437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함께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오래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일할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수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역량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중시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면접 평가 요소</a:t>
            </a:r>
            <a:endParaRPr lang="en-US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1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04627" y="3848100"/>
            <a:ext cx="3734215" cy="3061970"/>
          </a:xfrm>
          <a:prstGeom prst="roundRect">
            <a:avLst/>
          </a:prstGeom>
          <a:solidFill>
            <a:srgbClr val="FC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2"/>
          <p:cNvSpPr/>
          <p:nvPr/>
        </p:nvSpPr>
        <p:spPr>
          <a:xfrm>
            <a:off x="4724460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직무능력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3"/>
          <p:cNvSpPr/>
          <p:nvPr/>
        </p:nvSpPr>
        <p:spPr>
          <a:xfrm>
            <a:off x="3810000" y="4663816"/>
            <a:ext cx="3937000" cy="13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직무에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필요한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스킬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지식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경험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보유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06653" y="3910330"/>
            <a:ext cx="3734215" cy="3061970"/>
          </a:xfrm>
          <a:prstGeom prst="round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5"/>
          <p:cNvSpPr/>
          <p:nvPr/>
        </p:nvSpPr>
        <p:spPr>
          <a:xfrm>
            <a:off x="11639187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 6"/>
          <p:cNvSpPr/>
          <p:nvPr/>
        </p:nvSpPr>
        <p:spPr>
          <a:xfrm>
            <a:off x="10711611" y="4500031"/>
            <a:ext cx="3924300" cy="201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태도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품성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성격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가치관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신념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자기이미지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등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내면적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요소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하이퍼포머의</a:t>
            </a: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특징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79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733800" y="3848100"/>
            <a:ext cx="4495800" cy="2438400"/>
          </a:xfrm>
          <a:prstGeom prst="roundRect">
            <a:avLst/>
          </a:prstGeom>
          <a:solidFill>
            <a:srgbClr val="FC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2"/>
          <p:cNvSpPr/>
          <p:nvPr/>
        </p:nvSpPr>
        <p:spPr>
          <a:xfrm>
            <a:off x="4731226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직무능력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3"/>
          <p:cNvSpPr/>
          <p:nvPr/>
        </p:nvSpPr>
        <p:spPr>
          <a:xfrm>
            <a:off x="3810000" y="4469085"/>
            <a:ext cx="3937000" cy="13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변화와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성장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가능한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교육과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훈련으로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향상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가능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635826" y="3910330"/>
            <a:ext cx="4495800" cy="2438400"/>
          </a:xfrm>
          <a:prstGeom prst="round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5"/>
          <p:cNvSpPr/>
          <p:nvPr/>
        </p:nvSpPr>
        <p:spPr>
          <a:xfrm>
            <a:off x="11836452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 6"/>
          <p:cNvSpPr/>
          <p:nvPr/>
        </p:nvSpPr>
        <p:spPr>
          <a:xfrm>
            <a:off x="10711611" y="4457700"/>
            <a:ext cx="3924300" cy="201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쉽게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변화시킬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수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없는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영역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장기간에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걸쳐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형성된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특성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직무능력 </a:t>
            </a:r>
            <a:r>
              <a:rPr lang="en-US" altLang="ko-KR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vs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99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648795" y="638235"/>
            <a:ext cx="793268" cy="793268"/>
          </a:xfrm>
          <a:prstGeom prst="rect">
            <a:avLst/>
          </a:prstGeom>
        </p:spPr>
      </p:pic>
      <p:sp>
        <p:nvSpPr>
          <p:cNvPr id="3" name="TextBox 11"/>
          <p:cNvSpPr txBox="1"/>
          <p:nvPr/>
        </p:nvSpPr>
        <p:spPr>
          <a:xfrm>
            <a:off x="3061658" y="647700"/>
            <a:ext cx="420663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학습목표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3289663" y="2681090"/>
            <a:ext cx="4216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sz="3500" b="0" i="0" u="none" strike="noStrike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취업과 인성</a:t>
            </a:r>
            <a:endParaRPr lang="ko-KR" sz="3500" b="0" i="0" u="none" strike="noStrike" spc="-100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3306288" y="3420607"/>
            <a:ext cx="5455132" cy="71939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>
              <a:lnSpc>
                <a:spcPts val="2850"/>
              </a:lnSpc>
              <a:defRPr sz="2800" spc="-100">
                <a:solidFill>
                  <a:srgbClr val="222222">
                    <a:alpha val="65882"/>
                  </a:srgbClr>
                </a:solidFill>
                <a:latin typeface="Sandoll 삼립호빵체 Basic" pitchFamily="50" charset="-127"/>
                <a:ea typeface="Sandoll 삼립호빵체 Basic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취업에서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인성이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중요하다는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사실을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설명할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수 있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다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3289663" y="5154355"/>
            <a:ext cx="4216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기업의 관점</a:t>
            </a:r>
            <a:endParaRPr lang="en-US" altLang="ko-KR" sz="3500" spc="-100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21"/>
          <p:cNvSpPr txBox="1"/>
          <p:nvPr/>
        </p:nvSpPr>
        <p:spPr>
          <a:xfrm>
            <a:off x="3299754" y="5666740"/>
            <a:ext cx="5226532" cy="115316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>
              <a:lnSpc>
                <a:spcPts val="2850"/>
              </a:lnSpc>
              <a:defRPr sz="2800" spc="-100">
                <a:solidFill>
                  <a:srgbClr val="222222">
                    <a:alpha val="65882"/>
                  </a:srgbClr>
                </a:solidFill>
                <a:latin typeface="Sandoll 삼립호빵체 Basic" pitchFamily="50" charset="-127"/>
                <a:ea typeface="Sandoll 삼립호빵체 Basic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기업에서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왜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인성을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중요시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하는지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설명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할 수 있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다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58400" y="647700"/>
            <a:ext cx="420663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학습내용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661766" y="638235"/>
            <a:ext cx="793268" cy="793268"/>
          </a:xfrm>
          <a:prstGeom prst="rect">
            <a:avLst/>
          </a:prstGeom>
        </p:spPr>
      </p:pic>
      <p:sp>
        <p:nvSpPr>
          <p:cNvPr id="14" name="TextBox 12"/>
          <p:cNvSpPr txBox="1"/>
          <p:nvPr/>
        </p:nvSpPr>
        <p:spPr>
          <a:xfrm>
            <a:off x="10319657" y="2681090"/>
            <a:ext cx="4216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인성의 가치</a:t>
            </a:r>
            <a:endParaRPr lang="ko-KR" sz="3500" spc="-100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10287000" y="5154355"/>
            <a:ext cx="4216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850"/>
              </a:lnSpc>
            </a:pPr>
            <a:r>
              <a:rPr lang="en-US" altLang="ko-KR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sz="35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기업의 인성 중시</a:t>
            </a:r>
            <a:endParaRPr lang="en-US" altLang="ko-KR" sz="3500" spc="-100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0418199" y="3417629"/>
            <a:ext cx="5278358" cy="33655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>
              <a:lnSpc>
                <a:spcPts val="2850"/>
              </a:lnSpc>
              <a:defRPr sz="2500" spc="-10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인성이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곧 </a:t>
            </a:r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실력이라는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개념을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이해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한다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53310" y="5639889"/>
            <a:ext cx="6421358" cy="79901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>
              <a:lnSpc>
                <a:spcPts val="2850"/>
              </a:lnSpc>
              <a:defRPr sz="1600" spc="-100">
                <a:solidFill>
                  <a:srgbClr val="222222">
                    <a:alpha val="65882"/>
                  </a:srgbClr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기업에서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인성을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중요시하는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이유를</a:t>
            </a:r>
            <a:r>
              <a:rPr lang="en-US" altLang="ko-KR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탐구</a:t>
            </a:r>
            <a:r>
              <a:rPr lang="ko-KR" alt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한다</a:t>
            </a:r>
            <a:endParaRPr lang="en-US" altLang="ko-KR" sz="25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620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62400" y="2895600"/>
            <a:ext cx="10591800" cy="889000"/>
          </a:xfrm>
          <a:prstGeom prst="roundRect">
            <a:avLst/>
          </a:prstGeom>
          <a:solidFill>
            <a:srgbClr val="F1F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3124200" y="2590800"/>
            <a:ext cx="3352800" cy="12573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4"/>
          <p:cNvSpPr txBox="1"/>
          <p:nvPr/>
        </p:nvSpPr>
        <p:spPr>
          <a:xfrm>
            <a:off x="3657600" y="2933700"/>
            <a:ext cx="2882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조직 영향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6705600" y="2705100"/>
            <a:ext cx="8382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개인의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업무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성과뿐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아니라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전체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조직에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영향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24200" y="4216400"/>
            <a:ext cx="11430000" cy="1257300"/>
            <a:chOff x="2590800" y="4076700"/>
            <a:chExt cx="11430000" cy="125730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3429000" y="4381500"/>
              <a:ext cx="10591800" cy="889000"/>
            </a:xfrm>
            <a:prstGeom prst="roundRect">
              <a:avLst/>
            </a:prstGeom>
            <a:solidFill>
              <a:srgbClr val="EB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평행 사변형 38"/>
            <p:cNvSpPr/>
            <p:nvPr/>
          </p:nvSpPr>
          <p:spPr>
            <a:xfrm>
              <a:off x="2590800" y="4076700"/>
              <a:ext cx="3352800" cy="12573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17"/>
          <p:cNvSpPr txBox="1"/>
          <p:nvPr/>
        </p:nvSpPr>
        <p:spPr>
          <a:xfrm>
            <a:off x="3657600" y="469265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근무 환경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6680200" y="4406900"/>
            <a:ext cx="688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좋은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긍정적인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근무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환경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조성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62400" y="6254750"/>
            <a:ext cx="10591800" cy="889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평행 사변형 40"/>
          <p:cNvSpPr/>
          <p:nvPr/>
        </p:nvSpPr>
        <p:spPr>
          <a:xfrm>
            <a:off x="3124200" y="5949950"/>
            <a:ext cx="3352800" cy="12573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1"/>
          <p:cNvSpPr txBox="1"/>
          <p:nvPr/>
        </p:nvSpPr>
        <p:spPr>
          <a:xfrm>
            <a:off x="3657600" y="6388100"/>
            <a:ext cx="2882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장기적 가치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6680200" y="6121400"/>
            <a:ext cx="8255000" cy="1155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>
              <a:lnSpc>
                <a:spcPct val="150000"/>
              </a:lnSpc>
              <a:defRPr sz="2500" spc="-10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 err="1"/>
              <a:t>인성은</a:t>
            </a:r>
            <a:r>
              <a:rPr lang="en-US" altLang="ko-KR" dirty="0"/>
              <a:t> </a:t>
            </a:r>
            <a:r>
              <a:rPr lang="en-US" altLang="ko-KR" dirty="0" err="1"/>
              <a:t>단기간에</a:t>
            </a:r>
            <a:r>
              <a:rPr lang="en-US" altLang="ko-KR" dirty="0"/>
              <a:t> </a:t>
            </a:r>
            <a:r>
              <a:rPr lang="en-US" altLang="ko-KR" dirty="0" err="1"/>
              <a:t>형성되지</a:t>
            </a:r>
            <a:r>
              <a:rPr lang="en-US" altLang="ko-KR" dirty="0"/>
              <a:t> </a:t>
            </a:r>
            <a:r>
              <a:rPr lang="en-US" altLang="ko-KR" dirty="0" err="1"/>
              <a:t>않아</a:t>
            </a:r>
            <a:r>
              <a:rPr lang="en-US" altLang="ko-KR" dirty="0"/>
              <a:t> </a:t>
            </a:r>
            <a:r>
              <a:rPr lang="en-US" altLang="ko-KR" dirty="0" err="1"/>
              <a:t>더욱</a:t>
            </a:r>
            <a:r>
              <a:rPr lang="en-US" altLang="ko-KR" dirty="0"/>
              <a:t> </a:t>
            </a:r>
            <a:r>
              <a:rPr lang="en-US" altLang="ko-KR" dirty="0" err="1"/>
              <a:t>가치</a:t>
            </a:r>
            <a:r>
              <a:rPr lang="en-US" altLang="ko-KR" dirty="0"/>
              <a:t> </a:t>
            </a:r>
            <a:r>
              <a:rPr lang="en-US" altLang="ko-KR" dirty="0" err="1"/>
              <a:t>있음</a:t>
            </a:r>
            <a:endParaRPr lang="en-US" altLang="ko-KR" dirty="0"/>
          </a:p>
        </p:txBody>
      </p:sp>
      <p:sp>
        <p:nvSpPr>
          <p:cNvPr id="2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인성의 중요성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3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2"/>
          <p:cNvSpPr/>
          <p:nvPr/>
        </p:nvSpPr>
        <p:spPr>
          <a:xfrm>
            <a:off x="3393496" y="2476500"/>
            <a:ext cx="2094548" cy="354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직무능력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3"/>
          <p:cNvSpPr/>
          <p:nvPr/>
        </p:nvSpPr>
        <p:spPr>
          <a:xfrm>
            <a:off x="3733800" y="2995295"/>
            <a:ext cx="3937000" cy="16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장기적으로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잘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준비해야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함</a:t>
            </a:r>
          </a:p>
          <a:p>
            <a:pPr>
              <a:lnSpc>
                <a:spcPct val="20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학교생활을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경쟁력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확보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가능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 5"/>
          <p:cNvSpPr/>
          <p:nvPr/>
        </p:nvSpPr>
        <p:spPr>
          <a:xfrm>
            <a:off x="3393496" y="5516669"/>
            <a:ext cx="2094548" cy="354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 수양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 6"/>
          <p:cNvSpPr/>
          <p:nvPr/>
        </p:nvSpPr>
        <p:spPr>
          <a:xfrm>
            <a:off x="3733800" y="6057900"/>
            <a:ext cx="3924300" cy="201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오랜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경험을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형성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- 삶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전체가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취업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준비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과정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indent="-45720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취업 준비의 두 가지 축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53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921500" y="2095500"/>
            <a:ext cx="3505200" cy="31242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34600" y="5448300"/>
            <a:ext cx="3505200" cy="3124200"/>
          </a:xfrm>
          <a:prstGeom prst="rect">
            <a:avLst/>
          </a:prstGeom>
          <a:solidFill>
            <a:srgbClr val="E0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4"/>
          <p:cNvSpPr txBox="1"/>
          <p:nvPr/>
        </p:nvSpPr>
        <p:spPr>
          <a:xfrm>
            <a:off x="6921500" y="2095500"/>
            <a:ext cx="3505200" cy="6985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 err="1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팀별</a:t>
            </a: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활동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048500" y="33909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각 </a:t>
            </a:r>
            <a:r>
              <a:rPr lang="ko-KR" alt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팀별로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자기소개문 작성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10000" y="5448300"/>
            <a:ext cx="3505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7"/>
          <p:cNvSpPr txBox="1"/>
          <p:nvPr/>
        </p:nvSpPr>
        <p:spPr>
          <a:xfrm>
            <a:off x="3810000" y="5448300"/>
            <a:ext cx="3505200" cy="6477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발표</a:t>
            </a:r>
            <a:endParaRPr lang="ko-KR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3987800" y="67437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분씩 각자 소개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0134600" y="5448300"/>
            <a:ext cx="3505200" cy="6477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피드백</a:t>
            </a:r>
            <a:endParaRPr lang="ko-KR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0261600" y="67437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동료 및 교수자의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피드백 수렴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자기 소개문 작성 활동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79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4727735"/>
            <a:ext cx="4483100" cy="3454400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4727735"/>
            <a:ext cx="4483100" cy="3454400"/>
          </a:xfrm>
          <a:prstGeom prst="rect">
            <a:avLst/>
          </a:prstGeom>
        </p:spPr>
      </p:pic>
      <p:pic>
        <p:nvPicPr>
          <p:cNvPr id="19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0" y="4727735"/>
            <a:ext cx="4483100" cy="3454400"/>
          </a:xfrm>
          <a:prstGeom prst="rect">
            <a:avLst/>
          </a:prstGeom>
        </p:spPr>
      </p:pic>
      <p:sp>
        <p:nvSpPr>
          <p:cNvPr id="22" name="TextBox 14"/>
          <p:cNvSpPr txBox="1"/>
          <p:nvPr/>
        </p:nvSpPr>
        <p:spPr>
          <a:xfrm>
            <a:off x="2654300" y="3848100"/>
            <a:ext cx="2882900" cy="698500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 err="1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팀별</a:t>
            </a: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규칙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2463800" y="50038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각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팀별로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5가지 Ground Rule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정하기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873500"/>
            <a:ext cx="2882900" cy="6477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전체 규칙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6896100" y="5356065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팀별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내용을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수렴하여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반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전체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5가지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Ground Rule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만들기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873500"/>
            <a:ext cx="2882900" cy="6477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합의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2573000" y="5003800"/>
            <a:ext cx="3251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모든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구성원의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동의와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참여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중요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Ground Rule </a:t>
            </a:r>
            <a:r>
              <a:rPr lang="en-US" altLang="ko-KR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정하기</a:t>
            </a:r>
            <a:endParaRPr lang="en-US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14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4"/>
          <p:cNvSpPr txBox="1"/>
          <p:nvPr/>
        </p:nvSpPr>
        <p:spPr>
          <a:xfrm>
            <a:off x="2654300" y="3848100"/>
            <a:ext cx="2882900" cy="698500"/>
          </a:xfrm>
          <a:prstGeom prst="rect">
            <a:avLst/>
          </a:prstGeom>
          <a:solidFill>
            <a:srgbClr val="FDEDDF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출석 및 시간준수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8542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수업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엄수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사전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결석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출석의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학점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영향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인지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873500"/>
            <a:ext cx="288290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존중과 배려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6896100" y="5140165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타인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의견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존중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비난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금지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다양한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의견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수용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873500"/>
            <a:ext cx="28829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기술 사용규칙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19507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수업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중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스마트폰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자제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학습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목적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기기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Ground Rule </a:t>
            </a:r>
            <a:r>
              <a:rPr lang="en-US" altLang="ko-KR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248962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4"/>
          <p:cNvSpPr txBox="1"/>
          <p:nvPr/>
        </p:nvSpPr>
        <p:spPr>
          <a:xfrm>
            <a:off x="2654300" y="3848100"/>
            <a:ext cx="2882900" cy="698500"/>
          </a:xfrm>
          <a:prstGeom prst="rect">
            <a:avLst/>
          </a:prstGeom>
          <a:solidFill>
            <a:srgbClr val="F5F8EE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적극적인 참여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8542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질문과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토론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참여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준수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그룹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활동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책임감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873500"/>
            <a:ext cx="2882900" cy="647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학문적 정직성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6896100" y="5140165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표절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및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부정행위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금지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정직한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수행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873500"/>
            <a:ext cx="2882900" cy="647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의사소통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19507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예의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소통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공지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확인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Ground Rule </a:t>
            </a:r>
            <a:r>
              <a:rPr lang="en-US" altLang="ko-KR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69374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4"/>
          <p:cNvSpPr txBox="1"/>
          <p:nvPr/>
        </p:nvSpPr>
        <p:spPr>
          <a:xfrm>
            <a:off x="2654300" y="3848100"/>
            <a:ext cx="2882900" cy="698500"/>
          </a:xfrm>
          <a:prstGeom prst="rect">
            <a:avLst/>
          </a:prstGeom>
          <a:solidFill>
            <a:srgbClr val="EDF6F9"/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안전한 학습환경</a:t>
            </a:r>
            <a:endParaRPr lang="en-US" alt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8542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상호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불편함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주지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않기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민감한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주제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주의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696200" y="3873500"/>
            <a:ext cx="2882900" cy="647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갈등 해결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68961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갈등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발생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시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교수자나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중재자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통해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해결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2750800" y="3873500"/>
            <a:ext cx="2882900" cy="647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지속적 개선</a:t>
            </a:r>
            <a:endParaRPr lang="ko-KR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1950700" y="5003800"/>
            <a:ext cx="4483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규칙의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효과성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주기적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검토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및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개선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Ground Rule </a:t>
            </a:r>
            <a:r>
              <a:rPr lang="en-US" altLang="ko-KR" sz="6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9589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997200" y="6438900"/>
            <a:ext cx="11911066" cy="2559308"/>
            <a:chOff x="3245031" y="6438900"/>
            <a:chExt cx="11911066" cy="2559308"/>
          </a:xfrm>
        </p:grpSpPr>
        <p:sp>
          <p:nvSpPr>
            <p:cNvPr id="17" name="TextBox 14"/>
            <p:cNvSpPr txBox="1"/>
            <p:nvPr/>
          </p:nvSpPr>
          <p:spPr>
            <a:xfrm>
              <a:off x="344786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자기성찰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3245031" y="7264400"/>
              <a:ext cx="3251200" cy="1155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정기적인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자기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평가와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성찰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일지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작성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11866797" y="6438900"/>
              <a:ext cx="32893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 err="1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멘토링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798674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봉사활동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772637" y="7264400"/>
              <a:ext cx="3238386" cy="115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지역사회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봉사를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통한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사회적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책임감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함양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140719" y="7264400"/>
              <a:ext cx="2741455" cy="1733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선배나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전문가와의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멘토링을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통한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개발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 개발을 위한 실천 방안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r="818" b="6075"/>
          <a:stretch/>
        </p:blipFill>
        <p:spPr bwMode="auto">
          <a:xfrm>
            <a:off x="11435014" y="2927684"/>
            <a:ext cx="3657203" cy="34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b="4562"/>
          <a:stretch/>
        </p:blipFill>
        <p:spPr bwMode="auto">
          <a:xfrm>
            <a:off x="2995468" y="2908634"/>
            <a:ext cx="3619166" cy="34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281" y="2908634"/>
            <a:ext cx="3695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4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918934" y="6438900"/>
            <a:ext cx="12029789" cy="2559308"/>
            <a:chOff x="3166765" y="6438900"/>
            <a:chExt cx="12029789" cy="2559308"/>
          </a:xfrm>
        </p:grpSpPr>
        <p:sp>
          <p:nvSpPr>
            <p:cNvPr id="17" name="TextBox 14"/>
            <p:cNvSpPr txBox="1"/>
            <p:nvPr/>
          </p:nvSpPr>
          <p:spPr>
            <a:xfrm>
              <a:off x="344786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포트폴리오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3166765" y="7264400"/>
              <a:ext cx="3251200" cy="1155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관련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활동과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경험을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체계적으로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정리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11866797" y="6438900"/>
              <a:ext cx="32893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자기 </a:t>
              </a:r>
              <a:r>
                <a:rPr lang="en-US" altLang="ko-KR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PR</a:t>
              </a: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7986749" y="6438900"/>
              <a:ext cx="2882900" cy="69850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면접 준비</a:t>
              </a:r>
              <a:endParaRPr lang="en-US" altLang="ko-KR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725349" y="7264400"/>
              <a:ext cx="3332964" cy="115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관련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질문에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대한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구체적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답변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준비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052745" y="7264400"/>
              <a:ext cx="3143809" cy="1733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자신의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인성적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강점을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효과적으로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표현하는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연습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4" name="TextBox 3"/>
          <p:cNvSpPr txBox="1"/>
          <p:nvPr/>
        </p:nvSpPr>
        <p:spPr>
          <a:xfrm>
            <a:off x="2745796" y="317500"/>
            <a:ext cx="9217604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 중심의 취업 준비</a:t>
            </a:r>
            <a:endParaRPr lang="ko-KR" alt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r="818" b="6075"/>
          <a:stretch/>
        </p:blipFill>
        <p:spPr bwMode="auto">
          <a:xfrm>
            <a:off x="11435014" y="2927684"/>
            <a:ext cx="3657203" cy="34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b="4562"/>
          <a:stretch/>
        </p:blipFill>
        <p:spPr bwMode="auto">
          <a:xfrm>
            <a:off x="2995468" y="2908634"/>
            <a:ext cx="3619166" cy="34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281" y="2908634"/>
            <a:ext cx="3695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9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50846-A07F-4258-8143-EE5CF131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048" y="185308"/>
            <a:ext cx="5619902" cy="2492990"/>
          </a:xfrm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ko-KR" altLang="en-US" dirty="0" err="1">
                <a:solidFill>
                  <a:srgbClr val="0070C0"/>
                </a:solidFill>
              </a:rPr>
              <a:t>직업선호도검사</a:t>
            </a:r>
            <a:r>
              <a:rPr lang="en-US" altLang="ko-KR" dirty="0">
                <a:solidFill>
                  <a:srgbClr val="0070C0"/>
                </a:solidFill>
              </a:rPr>
              <a:t>(L</a:t>
            </a:r>
            <a:r>
              <a:rPr lang="ko-KR" altLang="en-US" dirty="0">
                <a:solidFill>
                  <a:srgbClr val="0070C0"/>
                </a:solidFill>
              </a:rPr>
              <a:t>형</a:t>
            </a:r>
            <a:r>
              <a:rPr lang="en-US" altLang="ko-KR" dirty="0">
                <a:solidFill>
                  <a:srgbClr val="0070C0"/>
                </a:solidFill>
              </a:rPr>
              <a:t>), </a:t>
            </a:r>
            <a:r>
              <a:rPr lang="ko-KR" altLang="en-US" dirty="0">
                <a:solidFill>
                  <a:srgbClr val="0070C0"/>
                </a:solidFill>
              </a:rPr>
              <a:t>성인용직업적성검사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직업가치관 검사 실시방법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15787-F453-44C6-879B-4076C0FF291F}"/>
              </a:ext>
            </a:extLst>
          </p:cNvPr>
          <p:cNvSpPr txBox="1"/>
          <p:nvPr/>
        </p:nvSpPr>
        <p:spPr>
          <a:xfrm>
            <a:off x="5629275" y="2914650"/>
            <a:ext cx="7200900" cy="1027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028700" latinLnBrk="1">
              <a:defRPr/>
            </a:pP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고용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24</a:t>
            </a:r>
            <a:r>
              <a:rPr lang="ko-KR" altLang="en-US" sz="2025" b="1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시넷접속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회원가입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취업지원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취업가이드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직업심리검사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--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성인심리검사</a:t>
            </a:r>
            <a:r>
              <a:rPr lang="en-US" altLang="ko-KR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-3</a:t>
            </a:r>
            <a:r>
              <a:rPr lang="ko-KR" altLang="en-US" sz="2025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종검사실시</a:t>
            </a:r>
            <a:r>
              <a:rPr lang="en-US" altLang="ko-KR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</a:t>
            </a:r>
            <a:r>
              <a:rPr lang="ko-KR" altLang="en-US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직업선호검사</a:t>
            </a:r>
            <a:r>
              <a:rPr lang="en-US" altLang="ko-KR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L</a:t>
            </a:r>
            <a:r>
              <a:rPr lang="ko-KR" altLang="en-US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형</a:t>
            </a:r>
            <a:r>
              <a:rPr lang="en-US" altLang="ko-KR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025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직업가치관검사</a:t>
            </a:r>
            <a:r>
              <a:rPr lang="en-US" altLang="ko-KR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성인용직업적성검사</a:t>
            </a:r>
            <a:r>
              <a:rPr lang="en-US" altLang="ko-KR" sz="202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)</a:t>
            </a:r>
            <a:endParaRPr lang="ko-KR" altLang="en-US" sz="2025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F321CF-4A88-05AD-E84C-B5528A3C0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4037261"/>
            <a:ext cx="783771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  <a:spAutoFit/>
          </a:bodyPr>
          <a:lstStyle/>
          <a:p>
            <a:pPr defTabSz="1028700" latinLnBrk="1"/>
            <a:endParaRPr lang="ko-KR" altLang="en-US" sz="202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1025" name="_x237150016">
            <a:extLst>
              <a:ext uri="{FF2B5EF4-FFF2-40B4-BE49-F238E27FC236}">
                <a16:creationId xmlns:a16="http://schemas.microsoft.com/office/drawing/2014/main" id="{D663480E-C59D-4ACC-D89A-E96A69BB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4455598"/>
            <a:ext cx="7176381" cy="47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32733B8-527A-64AC-B310-21409BA66781}"/>
                  </a:ext>
                </a:extLst>
              </p14:cNvPr>
              <p14:cNvContentPartPr/>
              <p14:nvPr/>
            </p14:nvContentPartPr>
            <p14:xfrm>
              <a:off x="7815600" y="4786103"/>
              <a:ext cx="770715" cy="424845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32733B8-527A-64AC-B310-21409BA667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6596" y="4777094"/>
                <a:ext cx="788362" cy="442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E4F9D63-65D1-B2E1-4BFB-7C3B7C96339C}"/>
                  </a:ext>
                </a:extLst>
              </p14:cNvPr>
              <p14:cNvContentPartPr/>
              <p14:nvPr/>
            </p14:nvContentPartPr>
            <p14:xfrm>
              <a:off x="7788870" y="4760183"/>
              <a:ext cx="810000" cy="47385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E4F9D63-65D1-B2E1-4BFB-7C3B7C9633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52870" y="4724176"/>
                <a:ext cx="881640" cy="545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4D6BB9F-D81D-54AA-EC32-B738B7B1BDC8}"/>
                  </a:ext>
                </a:extLst>
              </p14:cNvPr>
              <p14:cNvContentPartPr/>
              <p14:nvPr/>
            </p14:nvContentPartPr>
            <p14:xfrm>
              <a:off x="5560965" y="4759373"/>
              <a:ext cx="991845" cy="45117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4D6BB9F-D81D-54AA-EC32-B738B7B1B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4963" y="4723366"/>
                <a:ext cx="1063488" cy="522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477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8942433" y="1689100"/>
            <a:ext cx="8102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관련 자료 </a:t>
            </a:r>
            <a:r>
              <a:rPr lang="ko-KR" altLang="en-US" sz="6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검색처</a:t>
            </a:r>
            <a:endParaRPr 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4261638"/>
            <a:ext cx="2190750" cy="579846"/>
          </a:xfrm>
          <a:prstGeom prst="rect">
            <a:avLst/>
          </a:prstGeom>
        </p:spPr>
      </p:pic>
      <p:sp>
        <p:nvSpPr>
          <p:cNvPr id="4" name="TextBox 11"/>
          <p:cNvSpPr txBox="1"/>
          <p:nvPr/>
        </p:nvSpPr>
        <p:spPr>
          <a:xfrm>
            <a:off x="8129894" y="4330515"/>
            <a:ext cx="1757055" cy="42170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3600" spc="-100">
                <a:solidFill>
                  <a:srgbClr val="505050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algn="ctr"/>
            <a:r>
              <a:rPr lang="ko-KR" altLang="en-US" sz="3000" dirty="0"/>
              <a:t>고용</a:t>
            </a:r>
            <a:r>
              <a:rPr lang="en-US" altLang="ko-KR" sz="3000" dirty="0"/>
              <a:t>24</a:t>
            </a:r>
            <a:endParaRPr lang="en-US" sz="3000" dirty="0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5517546"/>
            <a:ext cx="2190750" cy="579846"/>
          </a:xfrm>
          <a:prstGeom prst="rect">
            <a:avLst/>
          </a:prstGeom>
        </p:spPr>
      </p:pic>
      <p:sp>
        <p:nvSpPr>
          <p:cNvPr id="6" name="TextBox 15"/>
          <p:cNvSpPr txBox="1"/>
          <p:nvPr/>
        </p:nvSpPr>
        <p:spPr>
          <a:xfrm>
            <a:off x="8129894" y="5586423"/>
            <a:ext cx="1757055" cy="4217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err="1">
                <a:solidFill>
                  <a:srgbClr val="505050"/>
                </a:solidFill>
                <a:latin typeface="HY헤드라인M" pitchFamily="18" charset="-127"/>
                <a:ea typeface="HY헤드라인M" pitchFamily="18" charset="-127"/>
              </a:rPr>
              <a:t>커리어넷</a:t>
            </a:r>
            <a:endParaRPr lang="en-US" sz="3000" spc="-100" dirty="0">
              <a:solidFill>
                <a:srgbClr val="50505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6773454"/>
            <a:ext cx="2190750" cy="579846"/>
          </a:xfrm>
          <a:prstGeom prst="rect">
            <a:avLst/>
          </a:prstGeom>
        </p:spPr>
      </p:pic>
      <p:sp>
        <p:nvSpPr>
          <p:cNvPr id="8" name="TextBox 23"/>
          <p:cNvSpPr txBox="1"/>
          <p:nvPr/>
        </p:nvSpPr>
        <p:spPr>
          <a:xfrm>
            <a:off x="8129894" y="6842331"/>
            <a:ext cx="1757055" cy="4217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spc="-100" dirty="0">
                <a:solidFill>
                  <a:srgbClr val="505050"/>
                </a:solidFill>
                <a:latin typeface="HY헤드라인M" pitchFamily="18" charset="-127"/>
                <a:ea typeface="HY헤드라인M" pitchFamily="18" charset="-127"/>
              </a:rPr>
              <a:t>HRD-NET</a:t>
            </a:r>
          </a:p>
        </p:txBody>
      </p:sp>
      <p:sp>
        <p:nvSpPr>
          <p:cNvPr id="9" name="TextBox 13"/>
          <p:cNvSpPr txBox="1"/>
          <p:nvPr/>
        </p:nvSpPr>
        <p:spPr>
          <a:xfrm>
            <a:off x="10287000" y="4261637"/>
            <a:ext cx="7086600" cy="472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채용정보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취업지원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직업능력개발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정보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제공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10287000" y="5535536"/>
            <a:ext cx="7086600" cy="472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85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진로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및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직업정보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검색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가능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0287000" y="6791444"/>
            <a:ext cx="7086600" cy="472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85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직종별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지역별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기간별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직업훈련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검색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6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AF4EC-87C5-8BF2-4E1E-071E455D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47BF7-F774-6EB1-818F-2D31BCB9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11753-0C15-012D-782D-437D0540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190" y="112180"/>
            <a:ext cx="8065917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  <a:spAutoFit/>
          </a:bodyPr>
          <a:lstStyle/>
          <a:p>
            <a:pPr defTabSz="1028700" latinLnBrk="1"/>
            <a:endParaRPr lang="ko-KR" altLang="en-US" sz="202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2051" name="_x237152608">
            <a:extLst>
              <a:ext uri="{FF2B5EF4-FFF2-40B4-BE49-F238E27FC236}">
                <a16:creationId xmlns:a16="http://schemas.microsoft.com/office/drawing/2014/main" id="{3006D686-4455-540F-4908-30DC82EE4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81" y="182485"/>
            <a:ext cx="6779376" cy="50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3CB7E4C-5D95-A2D0-A9D7-3E1834F69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209" y="4932157"/>
            <a:ext cx="872971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  <a:spAutoFit/>
          </a:bodyPr>
          <a:lstStyle/>
          <a:p>
            <a:pPr defTabSz="1028700" latinLnBrk="1"/>
            <a:endParaRPr lang="ko-KR" altLang="en-US" sz="202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2053" name="_x237123160">
            <a:extLst>
              <a:ext uri="{FF2B5EF4-FFF2-40B4-BE49-F238E27FC236}">
                <a16:creationId xmlns:a16="http://schemas.microsoft.com/office/drawing/2014/main" id="{3637E622-7096-6A0F-069E-B2B0ADB0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210" y="5219446"/>
            <a:ext cx="6874653" cy="50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DD5C002-D63C-65D1-645B-39801FBFCD5D}"/>
                  </a:ext>
                </a:extLst>
              </p14:cNvPr>
              <p14:cNvContentPartPr/>
              <p14:nvPr/>
            </p14:nvContentPartPr>
            <p14:xfrm>
              <a:off x="9072720" y="9862373"/>
              <a:ext cx="1176930" cy="3061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DD5C002-D63C-65D1-645B-39801FBFCD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3719" y="9853389"/>
                <a:ext cx="1194571" cy="323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71FC55D-E275-CBE4-8499-033AED84A556}"/>
                  </a:ext>
                </a:extLst>
              </p14:cNvPr>
              <p14:cNvContentPartPr/>
              <p14:nvPr/>
            </p14:nvContentPartPr>
            <p14:xfrm>
              <a:off x="7026660" y="5181788"/>
              <a:ext cx="1453140" cy="462105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71FC55D-E275-CBE4-8499-033AED84A5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7659" y="5172791"/>
                <a:ext cx="1470782" cy="4797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93EA29-806A-455C-CCF1-EF966754C825}"/>
              </a:ext>
            </a:extLst>
          </p:cNvPr>
          <p:cNvGrpSpPr/>
          <p:nvPr/>
        </p:nvGrpSpPr>
        <p:grpSpPr>
          <a:xfrm>
            <a:off x="6995880" y="5181788"/>
            <a:ext cx="1549935" cy="516780"/>
            <a:chOff x="1519560" y="4606034"/>
            <a:chExt cx="137772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DF9AD8D-4520-BE32-A1ED-703699E1BACA}"/>
                    </a:ext>
                  </a:extLst>
                </p14:cNvPr>
                <p14:cNvContentPartPr/>
                <p14:nvPr/>
              </p14:nvContentPartPr>
              <p14:xfrm>
                <a:off x="1519560" y="4606034"/>
                <a:ext cx="1377720" cy="459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DF9AD8D-4520-BE32-A1ED-703699E1BA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3920" y="4570034"/>
                  <a:ext cx="1449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F3878EA-3D7C-8CD8-01F3-744C6616EFF4}"/>
                    </a:ext>
                  </a:extLst>
                </p14:cNvPr>
                <p14:cNvContentPartPr/>
                <p14:nvPr/>
              </p14:nvContentPartPr>
              <p14:xfrm>
                <a:off x="2789640" y="4665434"/>
                <a:ext cx="94320" cy="302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F3878EA-3D7C-8CD8-01F3-744C6616EF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4000" y="4629434"/>
                  <a:ext cx="165960" cy="3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63383F0-697A-8F05-B63F-77568E3BD44E}"/>
                  </a:ext>
                </a:extLst>
              </p14:cNvPr>
              <p14:cNvContentPartPr/>
              <p14:nvPr/>
            </p14:nvContentPartPr>
            <p14:xfrm>
              <a:off x="5733090" y="2885438"/>
              <a:ext cx="1124685" cy="4390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63383F0-697A-8F05-B63F-77568E3BD4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7089" y="2849423"/>
                <a:ext cx="1196328" cy="510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C3D9147-0CB6-40DE-3A7B-13B9E22E0E07}"/>
                  </a:ext>
                </a:extLst>
              </p14:cNvPr>
              <p14:cNvContentPartPr/>
              <p14:nvPr/>
            </p14:nvContentPartPr>
            <p14:xfrm>
              <a:off x="5599845" y="1454168"/>
              <a:ext cx="942030" cy="406215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C3D9147-0CB6-40DE-3A7B-13B9E22E0E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3848" y="1418156"/>
                <a:ext cx="1013663" cy="477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A18A2DE-9439-0155-5E97-98FAE3D71A40}"/>
                  </a:ext>
                </a:extLst>
              </p14:cNvPr>
              <p14:cNvContentPartPr/>
              <p14:nvPr/>
            </p14:nvContentPartPr>
            <p14:xfrm>
              <a:off x="9095805" y="9861968"/>
              <a:ext cx="1177740" cy="430515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A18A2DE-9439-0155-5E97-98FAE3D71A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9788" y="9825972"/>
                <a:ext cx="1249413" cy="502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58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92696-EC0A-B3FA-693E-E8A8033E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C3A42-1E93-53C7-624D-FF506E80C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5D302E-24AE-10C6-CABA-18F7D947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63" y="257176"/>
            <a:ext cx="7715250" cy="9436341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9D0356-CA80-234D-0107-EDF3870AC5C5}"/>
              </a:ext>
            </a:extLst>
          </p:cNvPr>
          <p:cNvCxnSpPr/>
          <p:nvPr/>
        </p:nvCxnSpPr>
        <p:spPr>
          <a:xfrm>
            <a:off x="5385288" y="2143125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D67069-20C9-0C02-1158-855B9DB27272}"/>
              </a:ext>
            </a:extLst>
          </p:cNvPr>
          <p:cNvCxnSpPr/>
          <p:nvPr/>
        </p:nvCxnSpPr>
        <p:spPr>
          <a:xfrm>
            <a:off x="5372100" y="171450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C254963-15C2-74C4-5F22-BDAF7F5E8EB1}"/>
              </a:ext>
            </a:extLst>
          </p:cNvPr>
          <p:cNvCxnSpPr/>
          <p:nvPr/>
        </p:nvCxnSpPr>
        <p:spPr>
          <a:xfrm>
            <a:off x="5398477" y="3857625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48AACF-3760-D9B6-3489-C7CCCEE0CE8A}"/>
              </a:ext>
            </a:extLst>
          </p:cNvPr>
          <p:cNvCxnSpPr/>
          <p:nvPr/>
        </p:nvCxnSpPr>
        <p:spPr>
          <a:xfrm>
            <a:off x="5398477" y="428625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D284C8D-4375-175C-93D1-BF8F63E28EA1}"/>
              </a:ext>
            </a:extLst>
          </p:cNvPr>
          <p:cNvCxnSpPr/>
          <p:nvPr/>
        </p:nvCxnSpPr>
        <p:spPr>
          <a:xfrm>
            <a:off x="5418260" y="9001125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194FBE4-E4CB-C368-940F-C862F359D351}"/>
              </a:ext>
            </a:extLst>
          </p:cNvPr>
          <p:cNvCxnSpPr/>
          <p:nvPr/>
        </p:nvCxnSpPr>
        <p:spPr>
          <a:xfrm>
            <a:off x="5431448" y="9429750"/>
            <a:ext cx="7543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7AF5A1-7B06-736E-0401-9C8C0D9C2D13}"/>
              </a:ext>
            </a:extLst>
          </p:cNvPr>
          <p:cNvCxnSpPr/>
          <p:nvPr/>
        </p:nvCxnSpPr>
        <p:spPr>
          <a:xfrm>
            <a:off x="5385288" y="1714500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883DE03-E4EA-F760-D151-D32A53DE17AC}"/>
              </a:ext>
            </a:extLst>
          </p:cNvPr>
          <p:cNvCxnSpPr/>
          <p:nvPr/>
        </p:nvCxnSpPr>
        <p:spPr>
          <a:xfrm>
            <a:off x="12915900" y="1714500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8606FC-1722-4964-D05B-A82BEFE0CBF3}"/>
              </a:ext>
            </a:extLst>
          </p:cNvPr>
          <p:cNvCxnSpPr/>
          <p:nvPr/>
        </p:nvCxnSpPr>
        <p:spPr>
          <a:xfrm>
            <a:off x="5398477" y="3857625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6277405-209B-7572-B49C-0287D9FD18CB}"/>
              </a:ext>
            </a:extLst>
          </p:cNvPr>
          <p:cNvCxnSpPr/>
          <p:nvPr/>
        </p:nvCxnSpPr>
        <p:spPr>
          <a:xfrm>
            <a:off x="12915900" y="3857625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82DB28-5360-AC58-CA97-04ABC1F40C61}"/>
              </a:ext>
            </a:extLst>
          </p:cNvPr>
          <p:cNvCxnSpPr/>
          <p:nvPr/>
        </p:nvCxnSpPr>
        <p:spPr>
          <a:xfrm>
            <a:off x="12975248" y="9001125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523A4BE-291D-9B90-A12D-0AC3AC5500EA}"/>
              </a:ext>
            </a:extLst>
          </p:cNvPr>
          <p:cNvCxnSpPr/>
          <p:nvPr/>
        </p:nvCxnSpPr>
        <p:spPr>
          <a:xfrm>
            <a:off x="5444637" y="9001125"/>
            <a:ext cx="0" cy="428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50B638A-58A6-4845-0FAF-055CFEDBBCDF}"/>
                  </a:ext>
                </a:extLst>
              </p14:cNvPr>
              <p14:cNvContentPartPr/>
              <p14:nvPr/>
            </p14:nvContentPartPr>
            <p14:xfrm>
              <a:off x="-1332855" y="4786913"/>
              <a:ext cx="405" cy="405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50B638A-58A6-4845-0FAF-055CFEDBBC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2980" y="4776788"/>
                <a:ext cx="20250" cy="20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823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/>
        </p:nvSpPr>
        <p:spPr>
          <a:xfrm>
            <a:off x="2590800" y="2933700"/>
            <a:ext cx="50546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마무리</a:t>
            </a:r>
            <a:r>
              <a:rPr lang="en-US" altLang="ko-KR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:</a:t>
            </a:r>
          </a:p>
          <a:p>
            <a:pPr lvl="0">
              <a:lnSpc>
                <a:spcPct val="99600"/>
              </a:lnSpc>
            </a:pPr>
            <a:r>
              <a:rPr lang="ko-KR" altLang="en-US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인성이 실력이다</a:t>
            </a:r>
            <a:endParaRPr lang="ko-KR" sz="66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7086600" y="2541741"/>
            <a:ext cx="3581400" cy="3665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500" spc="-100" dirty="0">
                <a:solidFill>
                  <a:schemeClr val="tx1">
                    <a:alpha val="65882"/>
                  </a:schemeClr>
                </a:solidFill>
                <a:latin typeface="맑은 고딕"/>
                <a:ea typeface="맑은 고딕"/>
              </a:rPr>
              <a:t>• </a:t>
            </a:r>
            <a:r>
              <a:rPr lang="ko-KR" altLang="en-US" sz="35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지속적인 노력</a:t>
            </a:r>
            <a:endParaRPr lang="ko-KR" sz="35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7086600" y="4501666"/>
            <a:ext cx="3581400" cy="3665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spc="-100" dirty="0">
                <a:solidFill>
                  <a:schemeClr val="tx1">
                    <a:alpha val="65882"/>
                  </a:schemeClr>
                </a:solidFill>
                <a:latin typeface="맑은 고딕"/>
              </a:rPr>
              <a:t>• </a:t>
            </a:r>
            <a:r>
              <a:rPr lang="ko-KR" altLang="en-US" sz="35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균형 잡힌 성장</a:t>
            </a:r>
            <a:endParaRPr lang="ko-KR" sz="35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7086600" y="6520966"/>
            <a:ext cx="3581400" cy="3665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500" spc="-100" dirty="0">
                <a:solidFill>
                  <a:schemeClr val="tx1">
                    <a:alpha val="65882"/>
                  </a:schemeClr>
                </a:solidFill>
                <a:latin typeface="맑은 고딕"/>
              </a:rPr>
              <a:t>• </a:t>
            </a:r>
            <a:r>
              <a:rPr lang="ko-KR" altLang="en-US" sz="35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미래 준비</a:t>
            </a:r>
            <a:endParaRPr lang="ko-KR" sz="35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15"/>
          <p:cNvSpPr txBox="1"/>
          <p:nvPr/>
        </p:nvSpPr>
        <p:spPr>
          <a:xfrm>
            <a:off x="7080069" y="2857500"/>
            <a:ext cx="5334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ts val="2850"/>
              </a:lnSpc>
            </a:pP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개발은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평생의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과제임을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인식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7080069" y="4838700"/>
            <a:ext cx="6864531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전문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지식과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인성의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균형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있는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발전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추구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7080069" y="6832600"/>
            <a:ext cx="6857999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변화하는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직업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세계에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대비한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인성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역량</a:t>
            </a:r>
            <a:r>
              <a: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강화</a:t>
            </a:r>
            <a:endParaRPr lang="en-US" altLang="ko-KR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057400" y="1757483"/>
            <a:ext cx="1417517" cy="14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20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1750" y="2613779"/>
            <a:ext cx="183197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다음 </a:t>
            </a:r>
            <a:r>
              <a:rPr lang="en-US" altLang="ko-KR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66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차시</a:t>
            </a:r>
            <a:r>
              <a:rPr lang="ko-KR" altLang="en-US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에는</a:t>
            </a:r>
            <a:endParaRPr lang="en-US" altLang="ko-KR" sz="66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en-US" altLang="ko-KR" sz="6600" spc="-1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sz="6600" spc="-1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자기이해와 진로탐색</a:t>
            </a:r>
            <a:r>
              <a:rPr lang="en-US" altLang="ko-KR" sz="6600" spc="-1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</a:p>
          <a:p>
            <a:pPr algn="ctr"/>
            <a:r>
              <a:rPr lang="ko-KR" altLang="en-US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에 대하여 학습합니다</a:t>
            </a:r>
            <a:r>
              <a:rPr lang="en-US" altLang="ko-KR" sz="6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6667500"/>
            <a:ext cx="1828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00" dirty="0">
                <a:latin typeface="HY헤드라인M" pitchFamily="18" charset="-127"/>
                <a:ea typeface="HY헤드라인M" pitchFamily="18" charset="-127"/>
              </a:rPr>
              <a:t>늘 열심히 함께 학습하는 경국대학교 학생 여러분</a:t>
            </a:r>
            <a:r>
              <a:rPr lang="en-US" altLang="ko-KR" sz="4000" spc="-100" dirty="0"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algn="ctr"/>
            <a:r>
              <a:rPr lang="ko-KR" altLang="en-US" sz="4000" spc="-100" dirty="0">
                <a:latin typeface="HY헤드라인M" pitchFamily="18" charset="-127"/>
                <a:ea typeface="HY헤드라인M" pitchFamily="18" charset="-127"/>
              </a:rPr>
              <a:t>고맙습니다</a:t>
            </a:r>
            <a:r>
              <a:rPr lang="en-US" altLang="ko-KR" sz="4000" spc="-100" dirty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4000" spc="-1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73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[시낭송] #너에게묻는다  #안도현  💖 🎵   #해피바이러스   💖 #시낭송 (1)">
            <a:hlinkClick r:id="" action="ppaction://media"/>
            <a:extLst>
              <a:ext uri="{FF2B5EF4-FFF2-40B4-BE49-F238E27FC236}">
                <a16:creationId xmlns:a16="http://schemas.microsoft.com/office/drawing/2014/main" id="{F4E68AF1-193F-5F24-68B0-C5E918260B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" y="1"/>
            <a:ext cx="18285620" cy="102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37894" y="3238500"/>
            <a:ext cx="9054306" cy="4732353"/>
            <a:chOff x="4790717" y="3459147"/>
            <a:chExt cx="8811849" cy="4198953"/>
          </a:xfrm>
        </p:grpSpPr>
        <p:sp>
          <p:nvSpPr>
            <p:cNvPr id="3" name="Shape 1"/>
            <p:cNvSpPr/>
            <p:nvPr/>
          </p:nvSpPr>
          <p:spPr>
            <a:xfrm>
              <a:off x="4790717" y="3462178"/>
              <a:ext cx="4267381" cy="2062322"/>
            </a:xfrm>
            <a:prstGeom prst="roundRect">
              <a:avLst>
                <a:gd name="adj" fmla="val 5654"/>
              </a:avLst>
            </a:prstGeom>
            <a:solidFill>
              <a:schemeClr val="tx2">
                <a:lumMod val="20000"/>
                <a:lumOff val="80000"/>
              </a:schemeClr>
            </a:solidFill>
            <a:ln w="7620">
              <a:noFill/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5025151" y="3696612"/>
              <a:ext cx="3831207" cy="4336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3000" b="1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국어사전</a:t>
              </a:r>
            </a:p>
          </p:txBody>
        </p:sp>
        <p:sp>
          <p:nvSpPr>
            <p:cNvPr id="5" name="Text 3"/>
            <p:cNvSpPr/>
            <p:nvPr/>
          </p:nvSpPr>
          <p:spPr>
            <a:xfrm>
              <a:off x="5086368" y="4146528"/>
              <a:ext cx="3547511" cy="102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사람의 성품, </a:t>
              </a:r>
              <a:r>
                <a:rPr lang="en-US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개인의</a:t>
              </a: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사고와</a:t>
              </a: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태도</a:t>
              </a: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및 행동특성</a:t>
              </a:r>
            </a:p>
          </p:txBody>
        </p:sp>
        <p:sp>
          <p:nvSpPr>
            <p:cNvPr id="6" name="Shape 4"/>
            <p:cNvSpPr/>
            <p:nvPr/>
          </p:nvSpPr>
          <p:spPr>
            <a:xfrm>
              <a:off x="9335185" y="3459147"/>
              <a:ext cx="4267381" cy="2062322"/>
            </a:xfrm>
            <a:prstGeom prst="roundRect">
              <a:avLst>
                <a:gd name="adj" fmla="val 5654"/>
              </a:avLst>
            </a:prstGeom>
            <a:solidFill>
              <a:schemeClr val="tx2">
                <a:lumMod val="20000"/>
                <a:lumOff val="80000"/>
              </a:schemeClr>
            </a:solidFill>
            <a:ln w="7620">
              <a:noFill/>
              <a:prstDash val="solid"/>
            </a:ln>
          </p:spPr>
        </p:sp>
        <p:sp>
          <p:nvSpPr>
            <p:cNvPr id="7" name="Text 5"/>
            <p:cNvSpPr/>
            <p:nvPr/>
          </p:nvSpPr>
          <p:spPr>
            <a:xfrm>
              <a:off x="9563399" y="3696612"/>
              <a:ext cx="3816688" cy="4336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en-US" sz="3000" b="1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영어사전</a:t>
              </a:r>
            </a:p>
          </p:txBody>
        </p:sp>
        <p:sp>
          <p:nvSpPr>
            <p:cNvPr id="8" name="Text 6"/>
            <p:cNvSpPr/>
            <p:nvPr/>
          </p:nvSpPr>
          <p:spPr>
            <a:xfrm>
              <a:off x="9421300" y="4146528"/>
              <a:ext cx="4032947" cy="1002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퍼스낼리티(personality) </a:t>
              </a:r>
            </a:p>
            <a:p>
              <a:pPr algn="ctr">
                <a:lnSpc>
                  <a:spcPct val="150000"/>
                </a:lnSpc>
              </a:pPr>
              <a:r>
                <a:rPr lang="en-US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또는</a:t>
              </a: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캐릭터(character</a:t>
              </a:r>
              <a:r>
                <a:rPr lang="en-US" sz="2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9" name="Shape 7"/>
            <p:cNvSpPr/>
            <p:nvPr/>
          </p:nvSpPr>
          <p:spPr>
            <a:xfrm>
              <a:off x="4790717" y="5811322"/>
              <a:ext cx="8811849" cy="1846778"/>
            </a:xfrm>
            <a:prstGeom prst="roundRect">
              <a:avLst>
                <a:gd name="adj" fmla="val 7205"/>
              </a:avLst>
            </a:prstGeom>
            <a:solidFill>
              <a:schemeClr val="tx2">
                <a:lumMod val="20000"/>
                <a:lumOff val="80000"/>
              </a:schemeClr>
            </a:solidFill>
            <a:ln w="7620">
              <a:noFill/>
              <a:prstDash val="solid"/>
            </a:ln>
          </p:spPr>
        </p:sp>
        <p:sp>
          <p:nvSpPr>
            <p:cNvPr id="10" name="Text 8"/>
            <p:cNvSpPr/>
            <p:nvPr/>
          </p:nvSpPr>
          <p:spPr>
            <a:xfrm>
              <a:off x="5025151" y="6057023"/>
              <a:ext cx="8354937" cy="4336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indent="0" algn="ctr">
                <a:lnSpc>
                  <a:spcPts val="2750"/>
                </a:lnSpc>
                <a:buNone/>
              </a:pPr>
              <a:r>
                <a:rPr lang="en-US" sz="3000" b="1" spc="-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인성교육진흥법</a:t>
              </a:r>
            </a:p>
          </p:txBody>
        </p:sp>
        <p:sp>
          <p:nvSpPr>
            <p:cNvPr id="11" name="Text 9"/>
            <p:cNvSpPr/>
            <p:nvPr/>
          </p:nvSpPr>
          <p:spPr>
            <a:xfrm>
              <a:off x="4876832" y="6441098"/>
              <a:ext cx="8577415" cy="917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내면을 바르고 건전하게 가꾸고 타인, 공동체, </a:t>
              </a:r>
            </a:p>
            <a:p>
              <a:pPr algn="ctr">
                <a:lnSpc>
                  <a:spcPct val="150000"/>
                </a:lnSpc>
              </a:pPr>
              <a:r>
                <a:rPr lang="en-US" sz="2500" spc="-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자연과</a:t>
              </a:r>
              <a:r>
                <a:rPr 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더불어 살아가는 능력</a:t>
              </a:r>
            </a:p>
          </p:txBody>
        </p:sp>
      </p:grpSp>
      <p:sp>
        <p:nvSpPr>
          <p:cNvPr id="2" name="TextBox 3"/>
          <p:cNvSpPr txBox="1"/>
          <p:nvPr/>
        </p:nvSpPr>
        <p:spPr>
          <a:xfrm>
            <a:off x="2705100" y="3429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인성의 정의</a:t>
            </a:r>
            <a:endParaRPr 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1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3124200" y="3336012"/>
            <a:ext cx="11353800" cy="3941088"/>
            <a:chOff x="4711780" y="2921436"/>
            <a:chExt cx="11353800" cy="3941088"/>
          </a:xfrm>
        </p:grpSpPr>
        <p:pic>
          <p:nvPicPr>
            <p:cNvPr id="13" name="Image 1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780" y="2921436"/>
              <a:ext cx="566976" cy="566976"/>
            </a:xfrm>
            <a:prstGeom prst="rect">
              <a:avLst/>
            </a:prstGeom>
          </p:spPr>
        </p:pic>
        <p:sp>
          <p:nvSpPr>
            <p:cNvPr id="14" name="Text 1"/>
            <p:cNvSpPr/>
            <p:nvPr/>
          </p:nvSpPr>
          <p:spPr>
            <a:xfrm>
              <a:off x="4711780" y="371522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예(禮)</a:t>
              </a:r>
            </a:p>
          </p:txBody>
        </p:sp>
        <p:sp>
          <p:nvSpPr>
            <p:cNvPr id="15" name="Text 2"/>
            <p:cNvSpPr/>
            <p:nvPr/>
          </p:nvSpPr>
          <p:spPr>
            <a:xfrm>
              <a:off x="4711780" y="4172068"/>
              <a:ext cx="45224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0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타인을 공경하고 예의를 갖추는 태도</a:t>
              </a:r>
            </a:p>
          </p:txBody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42991" y="2921436"/>
              <a:ext cx="566976" cy="566976"/>
            </a:xfrm>
            <a:prstGeom prst="rect">
              <a:avLst/>
            </a:prstGeom>
          </p:spPr>
        </p:pic>
        <p:sp>
          <p:nvSpPr>
            <p:cNvPr id="17" name="Text 3"/>
            <p:cNvSpPr/>
            <p:nvPr/>
          </p:nvSpPr>
          <p:spPr>
            <a:xfrm>
              <a:off x="11542991" y="371522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효(孝)</a:t>
              </a:r>
            </a:p>
          </p:txBody>
        </p:sp>
        <p:sp>
          <p:nvSpPr>
            <p:cNvPr id="18" name="Text 4"/>
            <p:cNvSpPr/>
            <p:nvPr/>
          </p:nvSpPr>
          <p:spPr>
            <a:xfrm>
              <a:off x="11542991" y="4172068"/>
              <a:ext cx="45225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30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부모에 대한 공경과 봉양의 정신</a:t>
              </a:r>
            </a:p>
          </p:txBody>
        </p:sp>
        <p:pic>
          <p:nvPicPr>
            <p:cNvPr id="19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1780" y="5248989"/>
              <a:ext cx="566976" cy="566976"/>
            </a:xfrm>
            <a:prstGeom prst="rect">
              <a:avLst/>
            </a:prstGeom>
          </p:spPr>
        </p:pic>
        <p:sp>
          <p:nvSpPr>
            <p:cNvPr id="20" name="Text 5"/>
            <p:cNvSpPr/>
            <p:nvPr/>
          </p:nvSpPr>
          <p:spPr>
            <a:xfrm>
              <a:off x="4711780" y="604277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>
                <a:lnSpc>
                  <a:spcPts val="2750"/>
                </a:lnSpc>
                <a:buNone/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정직</a:t>
              </a:r>
            </a:p>
          </p:txBody>
        </p:sp>
        <p:sp>
          <p:nvSpPr>
            <p:cNvPr id="21" name="Text 6"/>
            <p:cNvSpPr/>
            <p:nvPr/>
          </p:nvSpPr>
          <p:spPr>
            <a:xfrm>
              <a:off x="4711780" y="6499621"/>
              <a:ext cx="45224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>
                <a:lnSpc>
                  <a:spcPts val="2850"/>
                </a:lnSpc>
                <a:buNone/>
              </a:pPr>
              <a:r>
                <a:rPr lang="en-US" sz="30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거짓 없이 바르고 곧은 품성</a:t>
              </a:r>
            </a:p>
          </p:txBody>
        </p:sp>
        <p:pic>
          <p:nvPicPr>
            <p:cNvPr id="22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42991" y="5248989"/>
              <a:ext cx="566976" cy="566976"/>
            </a:xfrm>
            <a:prstGeom prst="rect">
              <a:avLst/>
            </a:prstGeom>
          </p:spPr>
        </p:pic>
        <p:sp>
          <p:nvSpPr>
            <p:cNvPr id="23" name="Text 7"/>
            <p:cNvSpPr/>
            <p:nvPr/>
          </p:nvSpPr>
          <p:spPr>
            <a:xfrm>
              <a:off x="11542991" y="604277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3000" spc="-100" dirty="0">
                  <a:solidFill>
                    <a:schemeClr val="tx1">
                      <a:alpha val="65882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책임</a:t>
              </a:r>
            </a:p>
          </p:txBody>
        </p:sp>
        <p:sp>
          <p:nvSpPr>
            <p:cNvPr id="24" name="Text 8"/>
            <p:cNvSpPr/>
            <p:nvPr/>
          </p:nvSpPr>
          <p:spPr>
            <a:xfrm>
              <a:off x="11542991" y="6499621"/>
              <a:ext cx="452258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30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맡은 일을 완수하려는 자세</a:t>
              </a:r>
            </a:p>
          </p:txBody>
        </p:sp>
      </p:grpSp>
      <p:sp>
        <p:nvSpPr>
          <p:cNvPr id="26" name="TextBox 3"/>
          <p:cNvSpPr txBox="1"/>
          <p:nvPr/>
        </p:nvSpPr>
        <p:spPr>
          <a:xfrm>
            <a:off x="27051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인성의 핵심가치</a:t>
            </a:r>
            <a:endParaRPr 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"/>
          <p:cNvSpPr/>
          <p:nvPr/>
        </p:nvSpPr>
        <p:spPr>
          <a:xfrm>
            <a:off x="3124200" y="4096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존중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 2"/>
          <p:cNvSpPr/>
          <p:nvPr/>
        </p:nvSpPr>
        <p:spPr>
          <a:xfrm>
            <a:off x="3124200" y="4586644"/>
            <a:ext cx="5334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30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타인의</a:t>
            </a:r>
            <a:r>
              <a:rPr lang="ko-KR" altLang="en-US" sz="2800" spc="-100" dirty="0">
                <a:solidFill>
                  <a:srgbClr val="222222">
                    <a:alpha val="65882"/>
                  </a:srgb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0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가치를 인정하고 대우하는 태도</a:t>
            </a:r>
            <a:endParaRPr lang="en-US" sz="30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 3"/>
          <p:cNvSpPr/>
          <p:nvPr/>
        </p:nvSpPr>
        <p:spPr>
          <a:xfrm>
            <a:off x="9955411" y="4096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배려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 4"/>
          <p:cNvSpPr/>
          <p:nvPr/>
        </p:nvSpPr>
        <p:spPr>
          <a:xfrm>
            <a:off x="9955411" y="4586644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30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타인을 위해 마음을 쓰는 행동</a:t>
            </a:r>
            <a:endParaRPr lang="en-US" sz="30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 5"/>
          <p:cNvSpPr/>
          <p:nvPr/>
        </p:nvSpPr>
        <p:spPr>
          <a:xfrm>
            <a:off x="3124200" y="6423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소통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 6"/>
          <p:cNvSpPr/>
          <p:nvPr/>
        </p:nvSpPr>
        <p:spPr>
          <a:xfrm>
            <a:off x="3124200" y="6914197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30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서로 이해하고 교류하는 능력</a:t>
            </a:r>
            <a:endParaRPr lang="en-US" sz="30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Text 7"/>
          <p:cNvSpPr/>
          <p:nvPr/>
        </p:nvSpPr>
        <p:spPr>
          <a:xfrm>
            <a:off x="9955411" y="6423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협동</a:t>
            </a:r>
            <a:endParaRPr lang="en-US" sz="3000" spc="-100" dirty="0">
              <a:solidFill>
                <a:schemeClr val="tx1">
                  <a:alpha val="65882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Text 8"/>
          <p:cNvSpPr/>
          <p:nvPr/>
        </p:nvSpPr>
        <p:spPr>
          <a:xfrm>
            <a:off x="9955411" y="691419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30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함께 힘을 모아 일하는 자세</a:t>
            </a:r>
            <a:endParaRPr lang="en-US" sz="30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678" y="3331956"/>
            <a:ext cx="725721" cy="725721"/>
          </a:xfrm>
          <a:prstGeom prst="rect">
            <a:avLst/>
          </a:prstGeom>
        </p:spPr>
      </p:pic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401" y="5629989"/>
            <a:ext cx="566976" cy="566976"/>
          </a:xfrm>
          <a:prstGeom prst="rect">
            <a:avLst/>
          </a:prstGeom>
        </p:spPr>
      </p:pic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990" y="5630444"/>
            <a:ext cx="566976" cy="566976"/>
          </a:xfrm>
          <a:prstGeom prst="rect">
            <a:avLst/>
          </a:prstGeom>
        </p:spPr>
      </p:pic>
      <p:sp>
        <p:nvSpPr>
          <p:cNvPr id="34" name="하트 33"/>
          <p:cNvSpPr/>
          <p:nvPr/>
        </p:nvSpPr>
        <p:spPr>
          <a:xfrm>
            <a:off x="3124200" y="3331956"/>
            <a:ext cx="533400" cy="482568"/>
          </a:xfrm>
          <a:prstGeom prst="hear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"/>
          <p:cNvSpPr txBox="1"/>
          <p:nvPr/>
        </p:nvSpPr>
        <p:spPr>
          <a:xfrm>
            <a:off x="2705100" y="317500"/>
            <a:ext cx="8667928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인성의 핵심가치 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계속</a:t>
            </a:r>
            <a:r>
              <a:rPr lang="en-US" altLang="ko-KR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88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43400" y="2552700"/>
            <a:ext cx="8991600" cy="5334000"/>
            <a:chOff x="4648200" y="1485900"/>
            <a:chExt cx="8991600" cy="5334000"/>
          </a:xfrm>
        </p:grpSpPr>
        <p:sp>
          <p:nvSpPr>
            <p:cNvPr id="4" name="타원 3"/>
            <p:cNvSpPr/>
            <p:nvPr/>
          </p:nvSpPr>
          <p:spPr>
            <a:xfrm>
              <a:off x="7848600" y="1485900"/>
              <a:ext cx="2590800" cy="25908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&lt;</a:t>
              </a: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나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&gt;</a:t>
              </a:r>
            </a:p>
            <a:p>
              <a:pPr algn="ctr"/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자신에 대한 이해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11049000" y="4229100"/>
              <a:ext cx="2590800" cy="25908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tint val="66000"/>
                    <a:satMod val="160000"/>
                  </a:schemeClr>
                </a:gs>
                <a:gs pos="50000">
                  <a:schemeClr val="accent6">
                    <a:lumMod val="75000"/>
                    <a:tint val="44500"/>
                    <a:satMod val="160000"/>
                  </a:schemeClr>
                </a:gs>
                <a:gs pos="100000">
                  <a:schemeClr val="accent6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&lt;</a:t>
              </a: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우리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&gt;</a:t>
              </a:r>
            </a:p>
            <a:p>
              <a:pPr algn="ctr"/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타인에 대한</a:t>
              </a:r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배려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존중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4648200" y="4229100"/>
              <a:ext cx="2590800" cy="2590800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&lt;</a:t>
              </a:r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사회</a:t>
              </a:r>
              <a:r>
                <a:rPr lang="en-US" altLang="ko-KR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&gt;</a:t>
              </a:r>
            </a:p>
            <a:p>
              <a:pPr algn="ctr"/>
              <a:endParaRPr lang="en-US" altLang="ko-KR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2500" spc="-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더불어 살기 위한 능력 배양</a:t>
              </a:r>
            </a:p>
          </p:txBody>
        </p:sp>
        <p:sp>
          <p:nvSpPr>
            <p:cNvPr id="7" name="오른쪽 화살표 6"/>
            <p:cNvSpPr/>
            <p:nvPr/>
          </p:nvSpPr>
          <p:spPr>
            <a:xfrm rot="19491762">
              <a:off x="6867490" y="3619499"/>
              <a:ext cx="838200" cy="762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8" name="오른쪽 화살표 7"/>
            <p:cNvSpPr/>
            <p:nvPr/>
          </p:nvSpPr>
          <p:spPr>
            <a:xfrm rot="3152760">
              <a:off x="10507616" y="3607886"/>
              <a:ext cx="838200" cy="762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 rot="10800000">
              <a:off x="8724900" y="5696280"/>
              <a:ext cx="838200" cy="7620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3"/>
          <p:cNvSpPr txBox="1"/>
          <p:nvPr/>
        </p:nvSpPr>
        <p:spPr>
          <a:xfrm>
            <a:off x="2705100" y="317500"/>
            <a:ext cx="8667928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인성교육의 목적</a:t>
            </a:r>
            <a:endParaRPr 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98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95600" y="3798570"/>
            <a:ext cx="5257800" cy="30975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2"/>
          <p:cNvSpPr/>
          <p:nvPr/>
        </p:nvSpPr>
        <p:spPr>
          <a:xfrm>
            <a:off x="4527369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성격윤리 기반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44861" y="3798570"/>
            <a:ext cx="5257800" cy="3097530"/>
          </a:xfrm>
          <a:prstGeom prst="roundRect">
            <a:avLst/>
          </a:prstGeom>
          <a:solidFill>
            <a:srgbClr val="E0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3"/>
          <p:cNvSpPr/>
          <p:nvPr/>
        </p:nvSpPr>
        <p:spPr>
          <a:xfrm>
            <a:off x="3556000" y="4682700"/>
            <a:ext cx="3937000" cy="1329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기술, 체력, 태도, </a:t>
            </a:r>
          </a:p>
          <a:p>
            <a:pPr algn="ctr">
              <a:lnSpc>
                <a:spcPct val="150000"/>
              </a:lnSpc>
            </a:pP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자세</a:t>
            </a: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언행</a:t>
            </a: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등 </a:t>
            </a: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으로</a:t>
            </a: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평가</a:t>
            </a:r>
            <a:endParaRPr lang="en-US" sz="2500" spc="-100" dirty="0">
              <a:solidFill>
                <a:schemeClr val="tx1">
                  <a:lumMod val="95000"/>
                  <a:lumOff val="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 5"/>
          <p:cNvSpPr/>
          <p:nvPr/>
        </p:nvSpPr>
        <p:spPr>
          <a:xfrm>
            <a:off x="11626487" y="3188970"/>
            <a:ext cx="2094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3000" spc="-100" dirty="0">
                <a:solidFill>
                  <a:schemeClr val="tx1">
                    <a:alpha val="65882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평가 요소</a:t>
            </a:r>
          </a:p>
        </p:txBody>
      </p:sp>
      <p:sp>
        <p:nvSpPr>
          <p:cNvPr id="16" name="Text 6"/>
          <p:cNvSpPr/>
          <p:nvPr/>
        </p:nvSpPr>
        <p:spPr>
          <a:xfrm>
            <a:off x="10711611" y="4377900"/>
            <a:ext cx="3924300" cy="201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밝은 표정, 명랑한 태도, </a:t>
            </a:r>
          </a:p>
          <a:p>
            <a:pPr algn="ctr">
              <a:lnSpc>
                <a:spcPct val="150000"/>
              </a:lnSpc>
            </a:pP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긍정적</a:t>
            </a: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사고, 성실성,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원</a:t>
            </a:r>
            <a:r>
              <a:rPr lang="en-US" sz="2500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만한</a:t>
            </a:r>
            <a:r>
              <a:rPr lang="en-US" sz="25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itchFamily="18" charset="-127"/>
                <a:ea typeface="HY견고딕" pitchFamily="18" charset="-127"/>
              </a:rPr>
              <a:t> 관계 유지 능력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05100" y="317500"/>
            <a:ext cx="6972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6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기업의 인성평가</a:t>
            </a:r>
            <a:endParaRPr lang="ko-KR" sz="6000" spc="-100" dirty="0">
              <a:solidFill>
                <a:schemeClr val="tx1">
                  <a:lumMod val="65000"/>
                  <a:lumOff val="3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3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876</Words>
  <Application>Microsoft Office PowerPoint</Application>
  <PresentationFormat>사용자 지정</PresentationFormat>
  <Paragraphs>259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휴먼옛체</vt:lpstr>
      <vt:lpstr>Calibri Light</vt:lpstr>
      <vt:lpstr>맑은 고딕</vt:lpstr>
      <vt:lpstr>돋움</vt:lpstr>
      <vt:lpstr>HY헤드라인M</vt:lpstr>
      <vt:lpstr>HY견고딕</vt:lpstr>
      <vt:lpstr>Arial</vt:lpstr>
      <vt:lpstr>Calibri</vt:lpstr>
      <vt:lpstr>Office Theme</vt:lpstr>
      <vt:lpstr>디자인 사용자 지정</vt:lpstr>
      <vt:lpstr>1_Office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직업선호도검사(L형), 성인용직업적성검사, 직업가치관 검사 실시방법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</cp:revision>
  <dcterms:created xsi:type="dcterms:W3CDTF">2006-08-16T00:00:00Z</dcterms:created>
  <dcterms:modified xsi:type="dcterms:W3CDTF">2025-02-19T05:53:11Z</dcterms:modified>
</cp:coreProperties>
</file>